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56" r:id="rId3"/>
    <p:sldId id="257" r:id="rId4"/>
    <p:sldId id="303" r:id="rId5"/>
    <p:sldId id="308" r:id="rId6"/>
    <p:sldId id="305" r:id="rId7"/>
    <p:sldId id="289" r:id="rId8"/>
    <p:sldId id="306" r:id="rId9"/>
    <p:sldId id="307" r:id="rId10"/>
    <p:sldId id="309" r:id="rId11"/>
    <p:sldId id="304" r:id="rId12"/>
  </p:sldIdLst>
  <p:sldSz cx="12192000" cy="6858000"/>
  <p:notesSz cx="6858000" cy="9144000"/>
  <p:embeddedFontLst>
    <p:embeddedFont>
      <p:font typeface="Aptos Light" panose="020B0004020202020204" pitchFamily="34" charset="0"/>
      <p:regular r:id="rId14"/>
      <p:italic r:id="rId15"/>
    </p:embeddedFont>
    <p:embeddedFont>
      <p:font typeface="Franklin Gothic Demi" panose="020B0703020102020204" pitchFamily="34" charset="0"/>
      <p:regular r:id="rId16"/>
      <p:italic r:id="rId17"/>
    </p:embeddedFont>
    <p:embeddedFont>
      <p:font typeface="Source Sans Pro Light" panose="020B0403030403020204" pitchFamily="34" charset="0"/>
      <p:regular r:id="rId18"/>
      <p:italic r:id="rId19"/>
    </p:embeddedFont>
  </p:embeddedFontLst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494D"/>
    <a:srgbClr val="147689"/>
    <a:srgbClr val="3131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3" autoAdjust="0"/>
    <p:restoredTop sz="94354" autoAdjust="0"/>
  </p:normalViewPr>
  <p:slideViewPr>
    <p:cSldViewPr snapToGrid="0">
      <p:cViewPr varScale="1">
        <p:scale>
          <a:sx n="95" d="100"/>
          <a:sy n="95" d="100"/>
        </p:scale>
        <p:origin x="102" y="16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le\Dropbox\AAA%20-%20Projects\2025%20-%20BZKSC\Results\BZKSC2025_Results_v0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ille\Dropbox\AAA%20-%20Projects\2025%20-%20BZKSC\Results\BZKSC2025_Results_v01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wille\Dropbox\AAA%20-%20Projects\2025%20-%20BZKSC\Results\BZKSC2025_Results_v01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le\Dropbox\AAA%20-%20Projects\2025%20-%20BZKSC\Results\BZKSC2025_Results_v0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ille\AppData\Roaming\Microsoft\Excel\BZKSC2025_Results_v01%20(version%201).xlsb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lle\AppData\Roaming\Microsoft\Excel\BZKSC2025_Results_v01%20(version%201).xlsb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Oordeel_Alg!$G$21</c:f>
              <c:strCache>
                <c:ptCount val="1"/>
                <c:pt idx="0">
                  <c:v>Kwaliteit inhoud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trendline>
            <c:name>Trend (Kwaliteit Inhoud)</c:name>
            <c:spPr>
              <a:ln w="12700" cap="rnd">
                <a:solidFill>
                  <a:schemeClr val="accent6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cat>
            <c:numRef>
              <c:f>Oordeel_Alg!$F$22:$F$25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2022</c:v>
                </c:pt>
                <c:pt idx="3">
                  <c:v>2025</c:v>
                </c:pt>
              </c:numCache>
            </c:numRef>
          </c:cat>
          <c:val>
            <c:numRef>
              <c:f>Oordeel_Alg!$G$22:$G$25</c:f>
              <c:numCache>
                <c:formatCode>General</c:formatCode>
                <c:ptCount val="4"/>
                <c:pt idx="0">
                  <c:v>4.6500000000000004</c:v>
                </c:pt>
                <c:pt idx="1">
                  <c:v>4.92</c:v>
                </c:pt>
                <c:pt idx="2">
                  <c:v>5.03</c:v>
                </c:pt>
                <c:pt idx="3">
                  <c:v>5.24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23-4069-A614-5C5E952E57C6}"/>
            </c:ext>
          </c:extLst>
        </c:ser>
        <c:ser>
          <c:idx val="1"/>
          <c:order val="1"/>
          <c:tx>
            <c:strRef>
              <c:f>Oordeel_Alg!$H$21</c:f>
              <c:strCache>
                <c:ptCount val="1"/>
                <c:pt idx="0">
                  <c:v>Tevredenheid proces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Oordeel_Alg!$F$22:$F$25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2022</c:v>
                </c:pt>
                <c:pt idx="3">
                  <c:v>2025</c:v>
                </c:pt>
              </c:numCache>
            </c:numRef>
          </c:cat>
          <c:val>
            <c:numRef>
              <c:f>Oordeel_Alg!$H$22:$H$25</c:f>
              <c:numCache>
                <c:formatCode>General</c:formatCode>
                <c:ptCount val="4"/>
                <c:pt idx="0">
                  <c:v>4.8099999999999996</c:v>
                </c:pt>
                <c:pt idx="1">
                  <c:v>5.0199999999999996</c:v>
                </c:pt>
                <c:pt idx="2">
                  <c:v>5.08</c:v>
                </c:pt>
                <c:pt idx="3">
                  <c:v>5.26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23-4069-A614-5C5E952E57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72801231"/>
        <c:axId val="1772797391"/>
      </c:barChart>
      <c:catAx>
        <c:axId val="17728012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Light" panose="020B0004020202020204" pitchFamily="34" charset="0"/>
                <a:ea typeface="Source Sans Pro Light" panose="020B0403030403020204" pitchFamily="34" charset="0"/>
                <a:cs typeface="+mn-cs"/>
              </a:defRPr>
            </a:pPr>
            <a:endParaRPr lang="en-US"/>
          </a:p>
        </c:txPr>
        <c:crossAx val="1772797391"/>
        <c:crosses val="autoZero"/>
        <c:auto val="1"/>
        <c:lblAlgn val="ctr"/>
        <c:lblOffset val="100"/>
        <c:noMultiLvlLbl val="0"/>
      </c:catAx>
      <c:valAx>
        <c:axId val="1772797391"/>
        <c:scaling>
          <c:orientation val="minMax"/>
          <c:max val="7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Light" panose="020B0004020202020204" pitchFamily="34" charset="0"/>
                <a:ea typeface="Source Sans Pro Light" panose="020B0403030403020204" pitchFamily="34" charset="0"/>
                <a:cs typeface="+mn-cs"/>
              </a:defRPr>
            </a:pPr>
            <a:endParaRPr lang="en-US"/>
          </a:p>
        </c:txPr>
        <c:crossAx val="17728012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ptos Light" panose="020B0004020202020204" pitchFamily="34" charset="0"/>
              <a:ea typeface="Source Sans Pro Light" panose="020B0403030403020204" pitchFamily="34" charset="0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>
          <a:latin typeface="Aptos Light" panose="020B0004020202020204" pitchFamily="34" charset="0"/>
          <a:ea typeface="Source Sans Pro Light" panose="020B0403030403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Oordeel_Alg!$N$41</c:f>
              <c:strCache>
                <c:ptCount val="1"/>
                <c:pt idx="0">
                  <c:v>(heel) Negatief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Oordeel_Alg!$O$40:$R$40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2022</c:v>
                </c:pt>
                <c:pt idx="3">
                  <c:v>2025</c:v>
                </c:pt>
              </c:numCache>
            </c:numRef>
          </c:cat>
          <c:val>
            <c:numRef>
              <c:f>Oordeel_Alg!$O$41:$R$41</c:f>
              <c:numCache>
                <c:formatCode>0%</c:formatCode>
                <c:ptCount val="4"/>
                <c:pt idx="0">
                  <c:v>0.25985953538627771</c:v>
                </c:pt>
                <c:pt idx="1">
                  <c:v>0.15318627450980393</c:v>
                </c:pt>
                <c:pt idx="2">
                  <c:v>0.14479166666666668</c:v>
                </c:pt>
                <c:pt idx="3">
                  <c:v>7.8683259735046168E-2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6C-42E8-98D7-B0C4BE74E163}"/>
            </c:ext>
          </c:extLst>
        </c:ser>
        <c:ser>
          <c:idx val="1"/>
          <c:order val="1"/>
          <c:tx>
            <c:strRef>
              <c:f>Oordeel_Alg!$N$42</c:f>
              <c:strCache>
                <c:ptCount val="1"/>
                <c:pt idx="0">
                  <c:v>Neutraal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Oordeel_Alg!$O$40:$R$40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2022</c:v>
                </c:pt>
                <c:pt idx="3">
                  <c:v>2025</c:v>
                </c:pt>
              </c:numCache>
            </c:numRef>
          </c:cat>
          <c:val>
            <c:numRef>
              <c:f>Oordeel_Alg!$O$42:$R$42</c:f>
              <c:numCache>
                <c:formatCode>0%</c:formatCode>
                <c:ptCount val="4"/>
                <c:pt idx="0">
                  <c:v>0.13074014046461371</c:v>
                </c:pt>
                <c:pt idx="1">
                  <c:v>0.14191176470588235</c:v>
                </c:pt>
                <c:pt idx="2">
                  <c:v>0.11020833333333334</c:v>
                </c:pt>
                <c:pt idx="3">
                  <c:v>0.12946607788036932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6C-42E8-98D7-B0C4BE74E163}"/>
            </c:ext>
          </c:extLst>
        </c:ser>
        <c:ser>
          <c:idx val="2"/>
          <c:order val="2"/>
          <c:tx>
            <c:strRef>
              <c:f>Oordeel_Alg!$N$43</c:f>
              <c:strCache>
                <c:ptCount val="1"/>
                <c:pt idx="0">
                  <c:v>(heel) Positief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Oordeel_Alg!$O$40:$R$40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2022</c:v>
                </c:pt>
                <c:pt idx="3">
                  <c:v>2025</c:v>
                </c:pt>
              </c:numCache>
            </c:numRef>
          </c:cat>
          <c:val>
            <c:numRef>
              <c:f>Oordeel_Alg!$O$43:$R$43</c:f>
              <c:numCache>
                <c:formatCode>0%</c:formatCode>
                <c:ptCount val="4"/>
                <c:pt idx="0">
                  <c:v>0.60940032414910861</c:v>
                </c:pt>
                <c:pt idx="1">
                  <c:v>0.70490196078431377</c:v>
                </c:pt>
                <c:pt idx="2">
                  <c:v>0.745</c:v>
                </c:pt>
                <c:pt idx="3">
                  <c:v>0.79185066238458446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6C-42E8-98D7-B0C4BE74E16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2768990"/>
        <c:axId val="63380166"/>
      </c:barChart>
      <c:catAx>
        <c:axId val="2276899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360">
            <a:solidFill>
              <a:srgbClr val="DCDCE6"/>
            </a:solidFill>
            <a:round/>
          </a:ln>
        </c:spPr>
        <c:crossAx val="63380166"/>
        <c:crosses val="autoZero"/>
        <c:auto val="1"/>
        <c:lblAlgn val="ctr"/>
        <c:lblOffset val="100"/>
        <c:noMultiLvlLbl val="0"/>
      </c:catAx>
      <c:valAx>
        <c:axId val="63380166"/>
        <c:scaling>
          <c:orientation val="minMax"/>
        </c:scaling>
        <c:delete val="0"/>
        <c:axPos val="l"/>
        <c:majorGridlines>
          <c:spPr>
            <a:ln w="9360">
              <a:solidFill>
                <a:srgbClr val="DCDCE6"/>
              </a:solidFill>
              <a:round/>
            </a:ln>
          </c:spPr>
        </c:majorGridlines>
        <c:numFmt formatCode="0%" sourceLinked="0"/>
        <c:majorTickMark val="none"/>
        <c:minorTickMark val="none"/>
        <c:tickLblPos val="nextTo"/>
        <c:spPr>
          <a:ln w="6480">
            <a:noFill/>
          </a:ln>
        </c:spPr>
        <c:crossAx val="22768990"/>
        <c:crosses val="autoZero"/>
        <c:crossBetween val="between"/>
      </c:valAx>
      <c:spPr>
        <a:noFill/>
        <a:ln w="0">
          <a:noFill/>
        </a:ln>
      </c:spPr>
    </c:plotArea>
    <c:legend>
      <c:legendPos val="b"/>
      <c:overlay val="0"/>
      <c:spPr>
        <a:noFill/>
        <a:ln w="0">
          <a:noFill/>
        </a:ln>
      </c:spPr>
    </c:legend>
    <c:plotVisOnly val="1"/>
    <c:dispBlanksAs val="gap"/>
    <c:showDLblsOverMax val="1"/>
  </c:chart>
  <c:spPr>
    <a:noFill/>
    <a:ln w="9360">
      <a:solidFill>
        <a:srgbClr val="DCDCE6"/>
      </a:solidFill>
      <a:round/>
    </a:ln>
  </c:spPr>
  <c:txPr>
    <a:bodyPr/>
    <a:lstStyle/>
    <a:p>
      <a:pPr>
        <a:defRPr sz="1600">
          <a:latin typeface="Aptos Light" panose="020B0004020202020204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629459099604967E-3"/>
          <c:y val="5.0393952715596997E-2"/>
          <c:w val="0.98589058891454995"/>
          <c:h val="0.94953550738968384"/>
        </c:manualLayout>
      </c:layout>
      <c:scatterChart>
        <c:scatterStyle val="lineMarker"/>
        <c:varyColors val="0"/>
        <c:ser>
          <c:idx val="3"/>
          <c:order val="3"/>
          <c:tx>
            <c:strRef>
              <c:f>Aspecten!$Y$51</c:f>
              <c:strCache>
                <c:ptCount val="1"/>
                <c:pt idx="0">
                  <c:v>2025</c:v>
                </c:pt>
              </c:strCache>
            </c:strRef>
          </c:tx>
          <c:spPr>
            <a:ln w="38100">
              <a:noFill/>
            </a:ln>
          </c:spPr>
          <c:marker>
            <c:symbol val="circle"/>
            <c:size val="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dLbls>
            <c:dLbl>
              <c:idx val="0"/>
              <c:layout>
                <c:manualLayout>
                  <c:x val="-7.9856258734278297E-3"/>
                  <c:y val="-3.1994880819070123E-3"/>
                </c:manualLayout>
              </c:layout>
              <c:tx>
                <c:rich>
                  <a:bodyPr/>
                  <a:lstStyle/>
                  <a:p>
                    <a:fld id="{4572DF6C-D842-4457-A408-89A31D054B3A}" type="CELLRANGE">
                      <a:rPr lang="en-US"/>
                      <a:pPr/>
                      <a:t>[CELLRANGE]</a:t>
                    </a:fld>
                    <a:endParaRPr lang="en-GB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5F40-4CDA-A674-287030E67B5C}"/>
                </c:ext>
              </c:extLst>
            </c:dLbl>
            <c:dLbl>
              <c:idx val="1"/>
              <c:layout>
                <c:manualLayout>
                  <c:x val="-4.015569448325049E-3"/>
                  <c:y val="1.2884604166191103E-2"/>
                </c:manualLayout>
              </c:layout>
              <c:tx>
                <c:rich>
                  <a:bodyPr/>
                  <a:lstStyle/>
                  <a:p>
                    <a:fld id="{E5FB1783-B711-4FA4-BF16-874D4EC0A90B}" type="CELLRANGE">
                      <a:rPr lang="en-US"/>
                      <a:pPr/>
                      <a:t>[CELLRANGE]</a:t>
                    </a:fld>
                    <a:endParaRPr lang="en-GB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5F40-4CDA-A674-287030E67B5C}"/>
                </c:ext>
              </c:extLst>
            </c:dLbl>
            <c:dLbl>
              <c:idx val="2"/>
              <c:layout>
                <c:manualLayout>
                  <c:x val="-6.6926157472084642E-3"/>
                  <c:y val="-6.4423020830955708E-3"/>
                </c:manualLayout>
              </c:layout>
              <c:tx>
                <c:rich>
                  <a:bodyPr/>
                  <a:lstStyle/>
                  <a:p>
                    <a:fld id="{518CD894-7569-463B-9A8C-6DC55A211B2F}" type="CELLRANGE">
                      <a:rPr lang="en-US"/>
                      <a:pPr/>
                      <a:t>[CELLRANGE]</a:t>
                    </a:fld>
                    <a:endParaRPr lang="en-GB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5F40-4CDA-A674-287030E67B5C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90557498-6958-4CE9-AD96-961281D7CE6B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5F40-4CDA-A674-287030E67B5C}"/>
                </c:ext>
              </c:extLst>
            </c:dLbl>
            <c:dLbl>
              <c:idx val="4"/>
              <c:layout>
                <c:manualLayout>
                  <c:x val="-0.10297527442729079"/>
                  <c:y val="2.024898063553926E-2"/>
                </c:manualLayout>
              </c:layout>
              <c:tx>
                <c:rich>
                  <a:bodyPr/>
                  <a:lstStyle/>
                  <a:p>
                    <a:fld id="{9F6FA3B9-131A-4925-BB8F-3B7AE5DF9F1D}" type="CELLRANGE">
                      <a:rPr lang="en-US"/>
                      <a:pPr/>
                      <a:t>[CELLRANGE]</a:t>
                    </a:fld>
                    <a:endParaRPr lang="en-GB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5F40-4CDA-A674-287030E67B5C}"/>
                </c:ext>
              </c:extLst>
            </c:dLbl>
            <c:dLbl>
              <c:idx val="5"/>
              <c:layout>
                <c:manualLayout>
                  <c:x val="-9.9820323417848609E-3"/>
                  <c:y val="-6.3989761638137896E-3"/>
                </c:manualLayout>
              </c:layout>
              <c:tx>
                <c:rich>
                  <a:bodyPr/>
                  <a:lstStyle/>
                  <a:p>
                    <a:fld id="{2E91E012-F15F-424E-AD37-018DC6B04FC3}" type="CELLRANGE">
                      <a:rPr lang="en-US"/>
                      <a:pPr/>
                      <a:t>[CELLRANGE]</a:t>
                    </a:fld>
                    <a:endParaRPr lang="en-GB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5F40-4CDA-A674-287030E67B5C}"/>
                </c:ext>
              </c:extLst>
            </c:dLbl>
            <c:dLbl>
              <c:idx val="6"/>
              <c:layout>
                <c:manualLayout>
                  <c:x val="-0.12974567039172014"/>
                  <c:y val="1.9283591790667794E-2"/>
                </c:manualLayout>
              </c:layout>
              <c:tx>
                <c:rich>
                  <a:bodyPr/>
                  <a:lstStyle/>
                  <a:p>
                    <a:fld id="{65C9BC1F-80B5-43B1-B02F-A9F05658C957}" type="CELLRANGE">
                      <a:rPr lang="en-US"/>
                      <a:pPr/>
                      <a:t>[CELLRANGE]</a:t>
                    </a:fld>
                    <a:endParaRPr lang="en-GB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5F40-4CDA-A674-287030E67B5C}"/>
                </c:ext>
              </c:extLst>
            </c:dLbl>
            <c:dLbl>
              <c:idx val="7"/>
              <c:layout>
                <c:manualLayout>
                  <c:x val="-1.3407991599373097E-2"/>
                  <c:y val="1.2884615626854034E-2"/>
                </c:manualLayout>
              </c:layout>
              <c:tx>
                <c:rich>
                  <a:bodyPr/>
                  <a:lstStyle/>
                  <a:p>
                    <a:fld id="{00AE7D93-D9B0-48AD-BCA3-5F205446E69F}" type="CELLRANGE">
                      <a:rPr lang="en-US"/>
                      <a:pPr/>
                      <a:t>[CELLRANGE]</a:t>
                    </a:fld>
                    <a:endParaRPr lang="en-GB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5F40-4CDA-A674-287030E67B5C}"/>
                </c:ext>
              </c:extLst>
            </c:dLbl>
            <c:dLbl>
              <c:idx val="8"/>
              <c:layout>
                <c:manualLayout>
                  <c:x val="-9.2856637579915274E-2"/>
                  <c:y val="6.4856394630402447E-3"/>
                </c:manualLayout>
              </c:layout>
              <c:tx>
                <c:rich>
                  <a:bodyPr/>
                  <a:lstStyle/>
                  <a:p>
                    <a:fld id="{85FDDAFD-E35E-4CB3-8036-8D7CF02D134F}" type="CELLRANGE">
                      <a:rPr lang="en-US"/>
                      <a:pPr/>
                      <a:t>[CELLRANGE]</a:t>
                    </a:fld>
                    <a:endParaRPr lang="en-GB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5F40-4CDA-A674-287030E67B5C}"/>
                </c:ext>
              </c:extLst>
            </c:dLbl>
            <c:dLbl>
              <c:idx val="9"/>
              <c:layout>
                <c:manualLayout>
                  <c:x val="-1.0004825958943194E-2"/>
                  <c:y val="2.1907675874222035E-3"/>
                </c:manualLayout>
              </c:layout>
              <c:tx>
                <c:rich>
                  <a:bodyPr/>
                  <a:lstStyle/>
                  <a:p>
                    <a:fld id="{170F84CE-5138-4762-A657-5E9D982EA4E9}" type="CELLRANGE">
                      <a:rPr lang="en-US"/>
                      <a:pPr/>
                      <a:t>[CELLRANGE]</a:t>
                    </a:fld>
                    <a:endParaRPr lang="en-GB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5F40-4CDA-A674-287030E67B5C}"/>
                </c:ext>
              </c:extLst>
            </c:dLbl>
            <c:dLbl>
              <c:idx val="10"/>
              <c:layout>
                <c:manualLayout>
                  <c:x val="-1.00276195761016E-2"/>
                  <c:y val="5.4335873189423553E-3"/>
                </c:manualLayout>
              </c:layout>
              <c:tx>
                <c:rich>
                  <a:bodyPr/>
                  <a:lstStyle/>
                  <a:p>
                    <a:fld id="{F78492CA-753E-44B3-81EF-1568837ADF60}" type="CELLRANGE">
                      <a:rPr lang="en-US"/>
                      <a:pPr/>
                      <a:t>[CELLRANGE]</a:t>
                    </a:fld>
                    <a:endParaRPr lang="en-GB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5F40-4CDA-A674-287030E67B5C}"/>
                </c:ext>
              </c:extLst>
            </c:dLbl>
            <c:dLbl>
              <c:idx val="11"/>
              <c:layout>
                <c:manualLayout>
                  <c:x val="-2.5409224026673248E-2"/>
                  <c:y val="-2.3621795315899061E-2"/>
                </c:manualLayout>
              </c:layout>
              <c:tx>
                <c:rich>
                  <a:bodyPr/>
                  <a:lstStyle/>
                  <a:p>
                    <a:fld id="{688E3609-AC6B-462B-AD82-65E094F0D359}" type="CELLRANGE">
                      <a:rPr lang="en-US"/>
                      <a:pPr/>
                      <a:t>[CELLRANGE]</a:t>
                    </a:fld>
                    <a:endParaRPr lang="en-GB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B-5F40-4CDA-A674-287030E67B5C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06871B09-91CD-401D-ADE4-FABCC93C4937}" type="CELLRANGE">
                      <a:rPr lang="en-GB"/>
                      <a:pPr/>
                      <a:t>[CELLRANGE]</a:t>
                    </a:fld>
                    <a:endParaRPr lang="en-GB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5F40-4CDA-A674-287030E67B5C}"/>
                </c:ext>
              </c:extLst>
            </c:dLbl>
            <c:dLbl>
              <c:idx val="13"/>
              <c:layout>
                <c:manualLayout>
                  <c:x val="-1.0685490526501118E-2"/>
                  <c:y val="2.1561022677316511E-2"/>
                </c:manualLayout>
              </c:layout>
              <c:tx>
                <c:rich>
                  <a:bodyPr/>
                  <a:lstStyle/>
                  <a:p>
                    <a:fld id="{2F0276A7-E103-44CC-AC29-BD8D80100586}" type="CELLRANGE">
                      <a:rPr lang="en-US"/>
                      <a:pPr/>
                      <a:t>[CELLRANGE]</a:t>
                    </a:fld>
                    <a:endParaRPr lang="en-GB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D-5F40-4CDA-A674-287030E67B5C}"/>
                </c:ext>
              </c:extLst>
            </c:dLbl>
            <c:dLbl>
              <c:idx val="14"/>
              <c:layout>
                <c:manualLayout>
                  <c:x val="-0.15358873712357127"/>
                  <c:y val="-2.6821283397805956E-2"/>
                </c:manualLayout>
              </c:layout>
              <c:tx>
                <c:rich>
                  <a:bodyPr/>
                  <a:lstStyle/>
                  <a:p>
                    <a:fld id="{4C51FAA3-F181-4BAB-A455-76C93C9292AD}" type="CELLRANGE">
                      <a:rPr lang="en-US"/>
                      <a:pPr/>
                      <a:t>[CELLRANGE]</a:t>
                    </a:fld>
                    <a:endParaRPr lang="en-GB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E-5F40-4CDA-A674-287030E67B5C}"/>
                </c:ext>
              </c:extLst>
            </c:dLbl>
            <c:dLbl>
              <c:idx val="15"/>
              <c:layout>
                <c:manualLayout>
                  <c:x val="-6.6926157472084642E-3"/>
                  <c:y val="0"/>
                </c:manualLayout>
              </c:layout>
              <c:tx>
                <c:rich>
                  <a:bodyPr/>
                  <a:lstStyle/>
                  <a:p>
                    <a:fld id="{2C3984F8-302D-4FFB-B024-2CD294B36778}" type="CELLRANGE">
                      <a:rPr lang="en-US"/>
                      <a:pPr/>
                      <a:t>[CELLRANGE]</a:t>
                    </a:fld>
                    <a:endParaRPr lang="en-GB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F-5F40-4CDA-A674-287030E67B5C}"/>
                </c:ext>
              </c:extLst>
            </c:dLbl>
            <c:dLbl>
              <c:idx val="16"/>
              <c:layout>
                <c:manualLayout>
                  <c:x val="-2.5431939839391977E-2"/>
                  <c:y val="1.7179472221588138E-2"/>
                </c:manualLayout>
              </c:layout>
              <c:tx>
                <c:rich>
                  <a:bodyPr/>
                  <a:lstStyle/>
                  <a:p>
                    <a:fld id="{858D210D-E5B9-4935-AF65-0D24C09A7ACB}" type="CELLRANGE">
                      <a:rPr lang="en-US"/>
                      <a:pPr/>
                      <a:t>[CELLRANGE]</a:t>
                    </a:fld>
                    <a:endParaRPr lang="en-GB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0-5F40-4CDA-A674-287030E67B5C}"/>
                </c:ext>
              </c:extLst>
            </c:dLbl>
            <c:dLbl>
              <c:idx val="17"/>
              <c:layout>
                <c:manualLayout>
                  <c:x val="-7.017007182347372E-2"/>
                  <c:y val="-1.8231539646569962E-2"/>
                </c:manualLayout>
              </c:layout>
              <c:tx>
                <c:rich>
                  <a:bodyPr/>
                  <a:lstStyle/>
                  <a:p>
                    <a:fld id="{CC2D4C3F-033C-4602-8032-19A3F59F79B9}" type="CELLRANGE">
                      <a:rPr lang="en-US"/>
                      <a:pPr/>
                      <a:t>[CELLRANGE]</a:t>
                    </a:fld>
                    <a:endParaRPr lang="en-GB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1-5F40-4CDA-A674-287030E67B5C}"/>
                </c:ext>
              </c:extLst>
            </c:dLbl>
            <c:spPr>
              <a:noFill/>
              <a:ln>
                <a:noFill/>
              </a:ln>
              <a:effectLst/>
            </c:spPr>
            <c:dLblPos val="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xVal>
            <c:numRef>
              <c:f>Aspecten!$Y$53:$Y$70</c:f>
              <c:numCache>
                <c:formatCode>0.00</c:formatCode>
                <c:ptCount val="18"/>
                <c:pt idx="0">
                  <c:v>7.2393951225612208E-2</c:v>
                </c:pt>
                <c:pt idx="1">
                  <c:v>-1.6726883780409457E-2</c:v>
                </c:pt>
                <c:pt idx="2">
                  <c:v>-9.5610866116820542E-2</c:v>
                </c:pt>
                <c:pt idx="3">
                  <c:v>0.17436103271898834</c:v>
                </c:pt>
                <c:pt idx="4">
                  <c:v>-3.6397698714171006E-2</c:v>
                </c:pt>
                <c:pt idx="5">
                  <c:v>-4.4025157566037726E-2</c:v>
                </c:pt>
                <c:pt idx="6">
                  <c:v>-0.14659440686350861</c:v>
                </c:pt>
                <c:pt idx="7">
                  <c:v>-9.5811588718185459E-2</c:v>
                </c:pt>
                <c:pt idx="8">
                  <c:v>-6.5903921114813316E-2</c:v>
                </c:pt>
                <c:pt idx="9">
                  <c:v>-5.3057674627458848E-2</c:v>
                </c:pt>
                <c:pt idx="10">
                  <c:v>-3.4791920903251561E-3</c:v>
                </c:pt>
                <c:pt idx="11">
                  <c:v>-6.5101030709353663E-2</c:v>
                </c:pt>
                <c:pt idx="12">
                  <c:v>-4.9444667802890391E-2</c:v>
                </c:pt>
                <c:pt idx="13">
                  <c:v>-0.10404121537414691</c:v>
                </c:pt>
                <c:pt idx="14">
                  <c:v>-0.1449886260525893</c:v>
                </c:pt>
                <c:pt idx="15">
                  <c:v>-0.11166867422601365</c:v>
                </c:pt>
                <c:pt idx="16">
                  <c:v>-0.10504482838097148</c:v>
                </c:pt>
                <c:pt idx="17">
                  <c:v>-0.10885855780690484</c:v>
                </c:pt>
              </c:numCache>
            </c:numRef>
          </c:xVal>
          <c:yVal>
            <c:numRef>
              <c:f>Aspecten!$Z$53:$Z$70</c:f>
              <c:numCache>
                <c:formatCode>General</c:formatCode>
                <c:ptCount val="18"/>
                <c:pt idx="0">
                  <c:v>0.11000000000000032</c:v>
                </c:pt>
                <c:pt idx="1">
                  <c:v>0.84999999999999964</c:v>
                </c:pt>
                <c:pt idx="2">
                  <c:v>1.1100000000000003</c:v>
                </c:pt>
                <c:pt idx="3">
                  <c:v>0.57000000000000028</c:v>
                </c:pt>
                <c:pt idx="4">
                  <c:v>0.24000000000000021</c:v>
                </c:pt>
                <c:pt idx="5">
                  <c:v>0.30999999999999961</c:v>
                </c:pt>
                <c:pt idx="6">
                  <c:v>0.69000000000000039</c:v>
                </c:pt>
                <c:pt idx="7">
                  <c:v>0.70000000000000018</c:v>
                </c:pt>
                <c:pt idx="8">
                  <c:v>0.41000000000000014</c:v>
                </c:pt>
                <c:pt idx="9">
                  <c:v>0.75</c:v>
                </c:pt>
                <c:pt idx="10">
                  <c:v>0.41000000000000014</c:v>
                </c:pt>
                <c:pt idx="11">
                  <c:v>0.83999999999999986</c:v>
                </c:pt>
                <c:pt idx="12">
                  <c:v>0.50999999999999979</c:v>
                </c:pt>
                <c:pt idx="13">
                  <c:v>-0.16000000000000014</c:v>
                </c:pt>
                <c:pt idx="14">
                  <c:v>0.73000000000000043</c:v>
                </c:pt>
                <c:pt idx="15">
                  <c:v>1</c:v>
                </c:pt>
                <c:pt idx="16">
                  <c:v>0.61000000000000032</c:v>
                </c:pt>
                <c:pt idx="17">
                  <c:v>0.87000000000000011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Aspecten!$R$53:$R$70</c15:f>
                <c15:dlblRangeCache>
                  <c:ptCount val="18"/>
                  <c:pt idx="0">
                    <c:v>Persoonlijk</c:v>
                  </c:pt>
                  <c:pt idx="1">
                    <c:v>Veiligheid</c:v>
                  </c:pt>
                  <c:pt idx="2">
                    <c:v>Keuzevrijheid</c:v>
                  </c:pt>
                  <c:pt idx="3">
                    <c:v>Begrijpelijkheid</c:v>
                  </c:pt>
                  <c:pt idx="4">
                    <c:v>Transparantie</c:v>
                  </c:pt>
                  <c:pt idx="5">
                    <c:v>Pro-actief</c:v>
                  </c:pt>
                  <c:pt idx="6">
                    <c:v>Regie op gegevens</c:v>
                  </c:pt>
                  <c:pt idx="7">
                    <c:v>Toegankelijkheid</c:v>
                  </c:pt>
                  <c:pt idx="8">
                    <c:v>Eenvoudig</c:v>
                  </c:pt>
                  <c:pt idx="9">
                    <c:v>Hulpvaardigheid</c:v>
                  </c:pt>
                  <c:pt idx="10">
                    <c:v>Gebruiksvriendelijkheid</c:v>
                  </c:pt>
                  <c:pt idx="11">
                    <c:v>Vertrouwen</c:v>
                  </c:pt>
                  <c:pt idx="12">
                    <c:v>Oplossingsgerichtheid</c:v>
                  </c:pt>
                  <c:pt idx="13">
                    <c:v>Snelheid</c:v>
                  </c:pt>
                  <c:pt idx="14">
                    <c:v>Verantwoordelijkheid</c:v>
                  </c:pt>
                  <c:pt idx="15">
                    <c:v>Privacy</c:v>
                  </c:pt>
                  <c:pt idx="16">
                    <c:v>Vindbaarheid</c:v>
                  </c:pt>
                  <c:pt idx="17">
                    <c:v>Gemak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2-5F40-4CDA-A674-287030E67B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353523"/>
        <c:axId val="63111739"/>
        <c:extLst>
          <c:ext xmlns:c15="http://schemas.microsoft.com/office/drawing/2012/chart" uri="{02D57815-91ED-43cb-92C2-25804820EDAC}">
            <c15:filteredScatte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Aspecten!$S$51</c15:sqref>
                        </c15:formulaRef>
                      </c:ext>
                    </c:extLst>
                    <c:strCache>
                      <c:ptCount val="1"/>
                      <c:pt idx="0">
                        <c:v>2019</c:v>
                      </c:pt>
                    </c:strCache>
                  </c:strRef>
                </c:tx>
                <c:spPr>
                  <a:ln w="38100">
                    <a:noFill/>
                  </a:ln>
                </c:spPr>
                <c:marker>
                  <c:symbol val="circle"/>
                  <c:size val="7"/>
                  <c:spPr>
                    <a:solidFill>
                      <a:schemeClr val="accent4"/>
                    </a:solidFill>
                    <a:ln>
                      <a:solidFill>
                        <a:schemeClr val="accent4"/>
                      </a:solidFill>
                    </a:ln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Aspecten!$S$53:$S$70</c15:sqref>
                        </c15:formulaRef>
                      </c:ext>
                    </c:extLst>
                    <c:numCache>
                      <c:formatCode>0.00</c:formatCode>
                      <c:ptCount val="18"/>
                      <c:pt idx="0">
                        <c:v>-0.24</c:v>
                      </c:pt>
                      <c:pt idx="1">
                        <c:v>0.54</c:v>
                      </c:pt>
                      <c:pt idx="2">
                        <c:v>0.76</c:v>
                      </c:pt>
                      <c:pt idx="3">
                        <c:v>0.31</c:v>
                      </c:pt>
                      <c:pt idx="4">
                        <c:v>-0.11</c:v>
                      </c:pt>
                      <c:pt idx="5">
                        <c:v>9.9999999999997903E-3</c:v>
                      </c:pt>
                      <c:pt idx="6">
                        <c:v>0.36</c:v>
                      </c:pt>
                      <c:pt idx="7">
                        <c:v>0.39</c:v>
                      </c:pt>
                      <c:pt idx="8">
                        <c:v>-8.99999999999999E-2</c:v>
                      </c:pt>
                      <c:pt idx="9">
                        <c:v>0.38</c:v>
                      </c:pt>
                      <c:pt idx="10">
                        <c:v>0.13</c:v>
                      </c:pt>
                      <c:pt idx="11">
                        <c:v>0.55000000000000004</c:v>
                      </c:pt>
                      <c:pt idx="12">
                        <c:v>0.18</c:v>
                      </c:pt>
                      <c:pt idx="13">
                        <c:v>-0.38</c:v>
                      </c:pt>
                      <c:pt idx="14">
                        <c:v>0.45</c:v>
                      </c:pt>
                      <c:pt idx="15">
                        <c:v>0.67</c:v>
                      </c:pt>
                      <c:pt idx="16">
                        <c:v>0.3</c:v>
                      </c:pt>
                      <c:pt idx="17">
                        <c:v>0.53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Aspecten!$T$53:$T$70</c15:sqref>
                        </c15:formulaRef>
                      </c:ext>
                    </c:extLst>
                    <c:numCache>
                      <c:formatCode>0.00</c:formatCode>
                      <c:ptCount val="18"/>
                      <c:pt idx="0">
                        <c:v>6.8163155051323601E-2</c:v>
                      </c:pt>
                      <c:pt idx="1">
                        <c:v>-6.5818476499189593E-2</c:v>
                      </c:pt>
                      <c:pt idx="2">
                        <c:v>-0.11363047001620701</c:v>
                      </c:pt>
                      <c:pt idx="3">
                        <c:v>0.16837925445704999</c:v>
                      </c:pt>
                      <c:pt idx="4">
                        <c:v>-7.2031334413830403E-2</c:v>
                      </c:pt>
                      <c:pt idx="5">
                        <c:v>9.5461912479740708E-3</c:v>
                      </c:pt>
                      <c:pt idx="6">
                        <c:v>-0.141453268503512</c:v>
                      </c:pt>
                      <c:pt idx="7">
                        <c:v>4.6839546191247998E-3</c:v>
                      </c:pt>
                      <c:pt idx="8">
                        <c:v>6.5732036736898994E-2</c:v>
                      </c:pt>
                      <c:pt idx="9">
                        <c:v>6.9783900594273404E-2</c:v>
                      </c:pt>
                      <c:pt idx="10">
                        <c:v>0.126239870340357</c:v>
                      </c:pt>
                      <c:pt idx="11">
                        <c:v>6.16801728795245E-2</c:v>
                      </c:pt>
                      <c:pt idx="12">
                        <c:v>0.106790923824959</c:v>
                      </c:pt>
                      <c:pt idx="13">
                        <c:v>-8.5521339816315694E-3</c:v>
                      </c:pt>
                      <c:pt idx="14">
                        <c:v>-0.13605078336034601</c:v>
                      </c:pt>
                      <c:pt idx="15">
                        <c:v>-6.9870340356564004E-2</c:v>
                      </c:pt>
                      <c:pt idx="16">
                        <c:v>1.5218800648298199E-2</c:v>
                      </c:pt>
                      <c:pt idx="17">
                        <c:v>-2.8811453268503501E-2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13-5F40-4CDA-A674-287030E67B5C}"/>
                  </c:ext>
                </c:extLst>
              </c15:ser>
            </c15:filteredScatterSeries>
            <c15:filteredScatte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Aspecten!$U$51</c15:sqref>
                        </c15:formulaRef>
                      </c:ext>
                    </c:extLst>
                    <c:strCache>
                      <c:ptCount val="1"/>
                      <c:pt idx="0">
                        <c:v>2020</c:v>
                      </c:pt>
                    </c:strCache>
                  </c:strRef>
                </c:tx>
                <c:spPr>
                  <a:ln w="38100">
                    <a:noFill/>
                  </a:ln>
                </c:spPr>
                <c:marker>
                  <c:symbol val="circle"/>
                  <c:size val="6"/>
                  <c:spPr>
                    <a:solidFill>
                      <a:schemeClr val="accent6"/>
                    </a:solidFill>
                    <a:ln>
                      <a:solidFill>
                        <a:schemeClr val="accent6"/>
                      </a:solidFill>
                    </a:ln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Aspecten!$U$53:$U$70</c15:sqref>
                        </c15:formulaRef>
                      </c:ext>
                    </c:extLst>
                    <c:numCache>
                      <c:formatCode>0.00</c:formatCode>
                      <c:ptCount val="18"/>
                      <c:pt idx="0">
                        <c:v>-0.04</c:v>
                      </c:pt>
                      <c:pt idx="1">
                        <c:v>0.76</c:v>
                      </c:pt>
                      <c:pt idx="2">
                        <c:v>0.65</c:v>
                      </c:pt>
                      <c:pt idx="3">
                        <c:v>0.45</c:v>
                      </c:pt>
                      <c:pt idx="4">
                        <c:v>0.11</c:v>
                      </c:pt>
                      <c:pt idx="5">
                        <c:v>1.9999999999999601E-2</c:v>
                      </c:pt>
                      <c:pt idx="6">
                        <c:v>0.34</c:v>
                      </c:pt>
                      <c:pt idx="7">
                        <c:v>0.56000000000000005</c:v>
                      </c:pt>
                      <c:pt idx="8">
                        <c:v>0.04</c:v>
                      </c:pt>
                      <c:pt idx="9">
                        <c:v>0.36</c:v>
                      </c:pt>
                      <c:pt idx="10">
                        <c:v>0.32</c:v>
                      </c:pt>
                      <c:pt idx="11">
                        <c:v>0.56999999999999995</c:v>
                      </c:pt>
                      <c:pt idx="12">
                        <c:v>0.25</c:v>
                      </c:pt>
                      <c:pt idx="13">
                        <c:v>-0.12</c:v>
                      </c:pt>
                      <c:pt idx="14">
                        <c:v>0.47</c:v>
                      </c:pt>
                      <c:pt idx="15">
                        <c:v>0.68</c:v>
                      </c:pt>
                      <c:pt idx="16">
                        <c:v>0.45</c:v>
                      </c:pt>
                      <c:pt idx="17">
                        <c:v>0.51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Aspecten!$V$53:$V$70</c15:sqref>
                        </c15:formulaRef>
                      </c:ext>
                    </c:extLst>
                    <c:numCache>
                      <c:formatCode>0.00</c:formatCode>
                      <c:ptCount val="18"/>
                      <c:pt idx="0">
                        <c:v>-1.33333333333334E-2</c:v>
                      </c:pt>
                      <c:pt idx="1">
                        <c:v>0.118774509803922</c:v>
                      </c:pt>
                      <c:pt idx="2">
                        <c:v>-0.154264705882353</c:v>
                      </c:pt>
                      <c:pt idx="3">
                        <c:v>0.192303921568627</c:v>
                      </c:pt>
                      <c:pt idx="4">
                        <c:v>-7.8039215686274505E-2</c:v>
                      </c:pt>
                      <c:pt idx="5">
                        <c:v>-3.7598039215686302E-2</c:v>
                      </c:pt>
                      <c:pt idx="6">
                        <c:v>-9.0049019607843103E-2</c:v>
                      </c:pt>
                      <c:pt idx="7">
                        <c:v>3.7156862745098003E-2</c:v>
                      </c:pt>
                      <c:pt idx="8">
                        <c:v>0.12539215686274499</c:v>
                      </c:pt>
                      <c:pt idx="9">
                        <c:v>-9.8039215686296407E-5</c:v>
                      </c:pt>
                      <c:pt idx="10">
                        <c:v>9.4607843137254899E-3</c:v>
                      </c:pt>
                      <c:pt idx="11">
                        <c:v>0.137156862745098</c:v>
                      </c:pt>
                      <c:pt idx="12">
                        <c:v>2.9068627450980399E-2</c:v>
                      </c:pt>
                      <c:pt idx="13">
                        <c:v>-9.5931372549019595E-2</c:v>
                      </c:pt>
                      <c:pt idx="14">
                        <c:v>-0.13955882352941201</c:v>
                      </c:pt>
                      <c:pt idx="15">
                        <c:v>-8.5637254901960794E-2</c:v>
                      </c:pt>
                      <c:pt idx="16">
                        <c:v>6.2647058823529403E-2</c:v>
                      </c:pt>
                      <c:pt idx="17">
                        <c:v>4.2549019607843103E-2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4-5F40-4CDA-A674-287030E67B5C}"/>
                  </c:ext>
                </c:extLst>
              </c15:ser>
            </c15:filteredScatterSeries>
            <c15:filteredScatte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Aspecten!$W$51</c15:sqref>
                        </c15:formulaRef>
                      </c:ext>
                    </c:extLst>
                    <c:strCache>
                      <c:ptCount val="1"/>
                      <c:pt idx="0">
                        <c:v>2022</c:v>
                      </c:pt>
                    </c:strCache>
                  </c:strRef>
                </c:tx>
                <c:spPr>
                  <a:ln w="38100">
                    <a:noFill/>
                  </a:ln>
                </c:spPr>
                <c:marker>
                  <c:symbol val="circle"/>
                  <c:size val="6"/>
                  <c:spPr>
                    <a:solidFill>
                      <a:schemeClr val="accent5"/>
                    </a:solidFill>
                    <a:ln>
                      <a:solidFill>
                        <a:schemeClr val="accent5"/>
                      </a:solidFill>
                    </a:ln>
                  </c:spPr>
                </c:marker>
                <c:dLbls>
                  <c:dLbl>
                    <c:idx val="0"/>
                    <c:layout>
                      <c:manualLayout>
                        <c:x val="-2.2754893540508612E-2"/>
                        <c:y val="-2.7916642360080724E-2"/>
                      </c:manualLayout>
                    </c:layout>
                    <c:tx>
                      <c:rich>
                        <a:bodyPr/>
                        <a:lstStyle/>
                        <a:p>
                          <a:fld id="{A0EEAFF9-01EF-45FF-9916-457F201561BB}" type="CELLRANGE">
                            <a:rPr lang="en-US"/>
                            <a:pPr/>
                            <a:t>[CELLRANGE]</a:t>
                          </a:fld>
                          <a:endParaRPr lang="en-GB"/>
                        </a:p>
                      </c:rich>
                    </c:tx>
                    <c:dLblPos val="r"/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dlblFieldTable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5-5F40-4CDA-A674-287030E67B5C}"/>
                      </c:ext>
                    </c:extLst>
                  </c:dLbl>
                  <c:dLbl>
                    <c:idx val="1"/>
                    <c:tx>
                      <c:rich>
                        <a:bodyPr/>
                        <a:lstStyle/>
                        <a:p>
                          <a:fld id="{06382FDB-EA56-4A94-AB33-2B3D174E087C}" type="CELLRANGE">
                            <a:rPr lang="en-GB"/>
                            <a:pPr/>
                            <a:t>[CELLRANGE]</a:t>
                          </a:fld>
                          <a:endParaRPr lang="en-GB"/>
                        </a:p>
                      </c:rich>
                    </c:tx>
                    <c:dLblPos val="l"/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6-5F40-4CDA-A674-287030E67B5C}"/>
                      </c:ext>
                    </c:extLst>
                  </c:dLbl>
                  <c:dLbl>
                    <c:idx val="2"/>
                    <c:tx>
                      <c:rich>
                        <a:bodyPr/>
                        <a:lstStyle/>
                        <a:p>
                          <a:fld id="{FC5C43D1-8355-4400-A0E4-125F5E34E5C9}" type="CELLRANGE">
                            <a:rPr lang="en-GB"/>
                            <a:pPr/>
                            <a:t>[CELLRANGE]</a:t>
                          </a:fld>
                          <a:endParaRPr lang="en-GB"/>
                        </a:p>
                      </c:rich>
                    </c:tx>
                    <c:dLblPos val="l"/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7-5F40-4CDA-A674-287030E67B5C}"/>
                      </c:ext>
                    </c:extLst>
                  </c:dLbl>
                  <c:dLbl>
                    <c:idx val="3"/>
                    <c:tx>
                      <c:rich>
                        <a:bodyPr/>
                        <a:lstStyle/>
                        <a:p>
                          <a:fld id="{BE470A75-47DB-4F61-84EF-2E3B3A79812E}" type="CELLRANGE">
                            <a:rPr lang="en-GB"/>
                            <a:pPr/>
                            <a:t>[CELLRANGE]</a:t>
                          </a:fld>
                          <a:endParaRPr lang="en-GB"/>
                        </a:p>
                      </c:rich>
                    </c:tx>
                    <c:dLblPos val="l"/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8-5F40-4CDA-A674-287030E67B5C}"/>
                      </c:ext>
                    </c:extLst>
                  </c:dLbl>
                  <c:dLbl>
                    <c:idx val="4"/>
                    <c:layout>
                      <c:manualLayout>
                        <c:x val="-3.3376127429090158E-2"/>
                        <c:y val="3.0064076387779241E-2"/>
                      </c:manualLayout>
                    </c:layout>
                    <c:tx>
                      <c:rich>
                        <a:bodyPr/>
                        <a:lstStyle/>
                        <a:p>
                          <a:fld id="{AFAC6437-7A79-41A4-A721-E9EEDE258B99}" type="CELLRANGE">
                            <a:rPr lang="en-US"/>
                            <a:pPr/>
                            <a:t>[CELLRANGE]</a:t>
                          </a:fld>
                          <a:endParaRPr lang="en-GB"/>
                        </a:p>
                      </c:rich>
                    </c:tx>
                    <c:dLblPos val="r"/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dlblFieldTable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9-5F40-4CDA-A674-287030E67B5C}"/>
                      </c:ext>
                    </c:extLst>
                  </c:dLbl>
                  <c:dLbl>
                    <c:idx val="5"/>
                    <c:tx>
                      <c:rich>
                        <a:bodyPr/>
                        <a:lstStyle/>
                        <a:p>
                          <a:fld id="{1BE62490-CB4C-4AC3-819F-95DEE3A0E1CD}" type="CELLRANGE">
                            <a:rPr lang="en-GB"/>
                            <a:pPr/>
                            <a:t>[CELLRANGE]</a:t>
                          </a:fld>
                          <a:endParaRPr lang="en-GB"/>
                        </a:p>
                      </c:rich>
                    </c:tx>
                    <c:dLblPos val="l"/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A-5F40-4CDA-A674-287030E67B5C}"/>
                      </c:ext>
                    </c:extLst>
                  </c:dLbl>
                  <c:dLbl>
                    <c:idx val="6"/>
                    <c:tx>
                      <c:rich>
                        <a:bodyPr/>
                        <a:lstStyle/>
                        <a:p>
                          <a:fld id="{544E30DA-6F66-464F-9140-71F236A615C8}" type="CELLRANGE">
                            <a:rPr lang="en-GB"/>
                            <a:pPr/>
                            <a:t>[CELLRANGE]</a:t>
                          </a:fld>
                          <a:endParaRPr lang="en-GB"/>
                        </a:p>
                      </c:rich>
                    </c:tx>
                    <c:dLblPos val="l"/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B-5F40-4CDA-A674-287030E67B5C}"/>
                      </c:ext>
                    </c:extLst>
                  </c:dLbl>
                  <c:dLbl>
                    <c:idx val="7"/>
                    <c:tx>
                      <c:rich>
                        <a:bodyPr/>
                        <a:lstStyle/>
                        <a:p>
                          <a:fld id="{81AB4ED1-46A4-4C86-ABD2-7EB2CBFA5FF1}" type="CELLRANGE">
                            <a:rPr lang="en-GB"/>
                            <a:pPr/>
                            <a:t>[CELLRANGE]</a:t>
                          </a:fld>
                          <a:endParaRPr lang="en-GB"/>
                        </a:p>
                      </c:rich>
                    </c:tx>
                    <c:dLblPos val="l"/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C-5F40-4CDA-A674-287030E67B5C}"/>
                      </c:ext>
                    </c:extLst>
                  </c:dLbl>
                  <c:dLbl>
                    <c:idx val="8"/>
                    <c:layout>
                      <c:manualLayout>
                        <c:x val="-4.3087060180527777E-2"/>
                        <c:y val="-2.3621774304683766E-2"/>
                      </c:manualLayout>
                    </c:layout>
                    <c:tx>
                      <c:rich>
                        <a:bodyPr/>
                        <a:lstStyle/>
                        <a:p>
                          <a:fld id="{753247B5-1C56-4AE7-B2C2-CA82E8FC9A3E}" type="CELLRANGE">
                            <a:rPr lang="en-US"/>
                            <a:pPr/>
                            <a:t>[CELLRANGE]</a:t>
                          </a:fld>
                          <a:endParaRPr lang="en-GB"/>
                        </a:p>
                      </c:rich>
                    </c:tx>
                    <c:dLblPos val="r"/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dlblFieldTable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D-5F40-4CDA-A674-287030E67B5C}"/>
                      </c:ext>
                    </c:extLst>
                  </c:dLbl>
                  <c:dLbl>
                    <c:idx val="9"/>
                    <c:tx>
                      <c:rich>
                        <a:bodyPr/>
                        <a:lstStyle/>
                        <a:p>
                          <a:fld id="{A27B6707-B907-4351-9C74-9564278B991F}" type="CELLRANGE">
                            <a:rPr lang="en-GB"/>
                            <a:pPr/>
                            <a:t>[CELLRANGE]</a:t>
                          </a:fld>
                          <a:endParaRPr lang="en-GB"/>
                        </a:p>
                      </c:rich>
                    </c:tx>
                    <c:dLblPos val="l"/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E-5F40-4CDA-A674-287030E67B5C}"/>
                      </c:ext>
                    </c:extLst>
                  </c:dLbl>
                  <c:dLbl>
                    <c:idx val="10"/>
                    <c:layout>
                      <c:manualLayout>
                        <c:x val="-0.14439987736176871"/>
                        <c:y val="8.589736110794069E-3"/>
                      </c:manualLayout>
                    </c:layout>
                    <c:tx>
                      <c:rich>
                        <a:bodyPr/>
                        <a:lstStyle/>
                        <a:p>
                          <a:fld id="{849081D0-460F-44DF-89E4-9BBB26955D34}" type="CELLRANGE">
                            <a:rPr lang="en-US"/>
                            <a:pPr/>
                            <a:t>[CELLRANGE]</a:t>
                          </a:fld>
                          <a:endParaRPr lang="en-GB"/>
                        </a:p>
                      </c:rich>
                    </c:tx>
                    <c:dLblPos val="r"/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dlblFieldTable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F-5F40-4CDA-A674-287030E67B5C}"/>
                      </c:ext>
                    </c:extLst>
                  </c:dLbl>
                  <c:dLbl>
                    <c:idx val="11"/>
                    <c:tx>
                      <c:rich>
                        <a:bodyPr/>
                        <a:lstStyle/>
                        <a:p>
                          <a:fld id="{67ED2D01-EAA3-46BE-8972-76C18736C767}" type="CELLRANGE">
                            <a:rPr lang="en-GB"/>
                            <a:pPr/>
                            <a:t>[CELLRANGE]</a:t>
                          </a:fld>
                          <a:endParaRPr lang="en-GB"/>
                        </a:p>
                      </c:rich>
                    </c:tx>
                    <c:dLblPos val="l"/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0-5F40-4CDA-A674-287030E67B5C}"/>
                      </c:ext>
                    </c:extLst>
                  </c:dLbl>
                  <c:dLbl>
                    <c:idx val="12"/>
                    <c:tx>
                      <c:rich>
                        <a:bodyPr/>
                        <a:lstStyle/>
                        <a:p>
                          <a:fld id="{0C55D855-E9CD-4F4B-9115-0E13E68CC5F9}" type="CELLRANGE">
                            <a:rPr lang="en-GB"/>
                            <a:pPr/>
                            <a:t>[CELLRANGE]</a:t>
                          </a:fld>
                          <a:endParaRPr lang="en-GB"/>
                        </a:p>
                      </c:rich>
                    </c:tx>
                    <c:dLblPos val="l"/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1-5F40-4CDA-A674-287030E67B5C}"/>
                      </c:ext>
                    </c:extLst>
                  </c:dLbl>
                  <c:dLbl>
                    <c:idx val="13"/>
                    <c:layout>
                      <c:manualLayout>
                        <c:x val="-8.0311388966501102E-3"/>
                        <c:y val="-2.5769208332382207E-2"/>
                      </c:manualLayout>
                    </c:layout>
                    <c:tx>
                      <c:rich>
                        <a:bodyPr/>
                        <a:lstStyle/>
                        <a:p>
                          <a:fld id="{A94D087E-4ED7-4679-AE0A-AB8B630D1CF4}" type="CELLRANGE">
                            <a:rPr lang="en-US"/>
                            <a:pPr/>
                            <a:t>[CELLRANGE]</a:t>
                          </a:fld>
                          <a:endParaRPr lang="en-GB"/>
                        </a:p>
                      </c:rich>
                    </c:tx>
                    <c:dLblPos val="r"/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dlblFieldTable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2-5F40-4CDA-A674-287030E67B5C}"/>
                      </c:ext>
                    </c:extLst>
                  </c:dLbl>
                  <c:dLbl>
                    <c:idx val="14"/>
                    <c:tx>
                      <c:rich>
                        <a:bodyPr/>
                        <a:lstStyle/>
                        <a:p>
                          <a:fld id="{01D78082-7112-4650-927E-2C2F5F1DD59E}" type="CELLRANGE">
                            <a:rPr lang="en-GB"/>
                            <a:pPr/>
                            <a:t>[CELLRANGE]</a:t>
                          </a:fld>
                          <a:endParaRPr lang="en-GB"/>
                        </a:p>
                      </c:rich>
                    </c:tx>
                    <c:dLblPos val="l"/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3-5F40-4CDA-A674-287030E67B5C}"/>
                      </c:ext>
                    </c:extLst>
                  </c:dLbl>
                  <c:dLbl>
                    <c:idx val="15"/>
                    <c:tx>
                      <c:rich>
                        <a:bodyPr/>
                        <a:lstStyle/>
                        <a:p>
                          <a:fld id="{31D473D5-DB5B-4D13-9E6F-674FB9648D83}" type="CELLRANGE">
                            <a:rPr lang="en-GB"/>
                            <a:pPr/>
                            <a:t>[CELLRANGE]</a:t>
                          </a:fld>
                          <a:endParaRPr lang="en-GB"/>
                        </a:p>
                      </c:rich>
                    </c:tx>
                    <c:dLblPos val="l"/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4-5F40-4CDA-A674-287030E67B5C}"/>
                      </c:ext>
                    </c:extLst>
                  </c:dLbl>
                  <c:dLbl>
                    <c:idx val="16"/>
                    <c:tx>
                      <c:rich>
                        <a:bodyPr/>
                        <a:lstStyle/>
                        <a:p>
                          <a:fld id="{255CBB7B-5A5F-4F54-9C3B-AD9CE9A885D3}" type="CELLRANGE">
                            <a:rPr lang="en-GB"/>
                            <a:pPr/>
                            <a:t>[CELLRANGE]</a:t>
                          </a:fld>
                          <a:endParaRPr lang="en-GB"/>
                        </a:p>
                      </c:rich>
                    </c:tx>
                    <c:dLblPos val="l"/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5-5F40-4CDA-A674-287030E67B5C}"/>
                      </c:ext>
                    </c:extLst>
                  </c:dLbl>
                  <c:dLbl>
                    <c:idx val="17"/>
                    <c:tx>
                      <c:rich>
                        <a:bodyPr/>
                        <a:lstStyle/>
                        <a:p>
                          <a:fld id="{17B3FB2A-F2CF-4C3E-A332-F2E0DCBC59E2}" type="CELLRANGE">
                            <a:rPr lang="en-GB"/>
                            <a:pPr/>
                            <a:t>[CELLRANGE]</a:t>
                          </a:fld>
                          <a:endParaRPr lang="en-GB"/>
                        </a:p>
                      </c:rich>
                    </c:tx>
                    <c:dLblPos val="l"/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6-5F40-4CDA-A674-287030E67B5C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dLblPos val="l"/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DataLabelsRange val="1"/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Aspecten!$W$53:$W$70</c15:sqref>
                        </c15:formulaRef>
                      </c:ext>
                    </c:extLst>
                    <c:numCache>
                      <c:formatCode>0.00</c:formatCode>
                      <c:ptCount val="18"/>
                      <c:pt idx="0">
                        <c:v>-0.37</c:v>
                      </c:pt>
                      <c:pt idx="1">
                        <c:v>0.44</c:v>
                      </c:pt>
                      <c:pt idx="2">
                        <c:v>0.83</c:v>
                      </c:pt>
                      <c:pt idx="3">
                        <c:v>0.17</c:v>
                      </c:pt>
                      <c:pt idx="4">
                        <c:v>-0.24</c:v>
                      </c:pt>
                      <c:pt idx="5">
                        <c:v>0.04</c:v>
                      </c:pt>
                      <c:pt idx="6">
                        <c:v>0.48</c:v>
                      </c:pt>
                      <c:pt idx="7">
                        <c:v>0.27</c:v>
                      </c:pt>
                      <c:pt idx="8">
                        <c:v>-0.2</c:v>
                      </c:pt>
                      <c:pt idx="9">
                        <c:v>0.41</c:v>
                      </c:pt>
                      <c:pt idx="10">
                        <c:v>4.9999999999999802E-2</c:v>
                      </c:pt>
                      <c:pt idx="11">
                        <c:v>0.46</c:v>
                      </c:pt>
                      <c:pt idx="12">
                        <c:v>0.16</c:v>
                      </c:pt>
                      <c:pt idx="13">
                        <c:v>-0.53</c:v>
                      </c:pt>
                      <c:pt idx="14">
                        <c:v>0.36</c:v>
                      </c:pt>
                      <c:pt idx="15">
                        <c:v>0.75</c:v>
                      </c:pt>
                      <c:pt idx="16">
                        <c:v>0.26</c:v>
                      </c:pt>
                      <c:pt idx="17">
                        <c:v>0.62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Aspecten!$X$53:$X$70</c15:sqref>
                        </c15:formulaRef>
                      </c:ext>
                    </c:extLst>
                    <c:numCache>
                      <c:formatCode>0.00</c:formatCode>
                      <c:ptCount val="18"/>
                      <c:pt idx="0">
                        <c:v>9.1666666666666598E-3</c:v>
                      </c:pt>
                      <c:pt idx="1">
                        <c:v>-4.8958333333333298E-2</c:v>
                      </c:pt>
                      <c:pt idx="2">
                        <c:v>-0.22895833333333299</c:v>
                      </c:pt>
                      <c:pt idx="3">
                        <c:v>0.18437500000000001</c:v>
                      </c:pt>
                      <c:pt idx="4">
                        <c:v>1.10416666666667E-2</c:v>
                      </c:pt>
                      <c:pt idx="5">
                        <c:v>-0.14729166666666699</c:v>
                      </c:pt>
                      <c:pt idx="6">
                        <c:v>-0.16541666666666699</c:v>
                      </c:pt>
                      <c:pt idx="7">
                        <c:v>0.13666666666666699</c:v>
                      </c:pt>
                      <c:pt idx="8">
                        <c:v>3.91666666666666E-2</c:v>
                      </c:pt>
                      <c:pt idx="9">
                        <c:v>0.100208333333333</c:v>
                      </c:pt>
                      <c:pt idx="10">
                        <c:v>0.2175</c:v>
                      </c:pt>
                      <c:pt idx="11">
                        <c:v>5.6250000000000001E-2</c:v>
                      </c:pt>
                      <c:pt idx="12">
                        <c:v>0.24875</c:v>
                      </c:pt>
                      <c:pt idx="13">
                        <c:v>2.8333333333333301E-2</c:v>
                      </c:pt>
                      <c:pt idx="14">
                        <c:v>-0.115416666666667</c:v>
                      </c:pt>
                      <c:pt idx="15">
                        <c:v>-0.15354166666666699</c:v>
                      </c:pt>
                      <c:pt idx="16">
                        <c:v>-5.8125000000000003E-2</c:v>
                      </c:pt>
                      <c:pt idx="17">
                        <c:v>-5.3749999999999999E-2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5="http://schemas.microsoft.com/office/drawing/2012/chart" uri="{02D57815-91ED-43cb-92C2-25804820EDAC}">
                    <c15:datalabelsRange>
                      <c15:f>Aspecten!$R$53:$R$70</c15:f>
                      <c15:dlblRangeCache>
                        <c:ptCount val="18"/>
                        <c:pt idx="0">
                          <c:v>Persoonlijk</c:v>
                        </c:pt>
                        <c:pt idx="1">
                          <c:v>Veiligheid</c:v>
                        </c:pt>
                        <c:pt idx="2">
                          <c:v>Keuzevrijheid</c:v>
                        </c:pt>
                        <c:pt idx="3">
                          <c:v>Begrijpelijkheid</c:v>
                        </c:pt>
                        <c:pt idx="4">
                          <c:v>Transparantie</c:v>
                        </c:pt>
                        <c:pt idx="5">
                          <c:v>Pro-actief</c:v>
                        </c:pt>
                        <c:pt idx="6">
                          <c:v>Regie op gegevens</c:v>
                        </c:pt>
                        <c:pt idx="7">
                          <c:v>Toegankelijkheid</c:v>
                        </c:pt>
                        <c:pt idx="8">
                          <c:v>Eenvoudig</c:v>
                        </c:pt>
                        <c:pt idx="9">
                          <c:v>Hulpvaardigheid</c:v>
                        </c:pt>
                        <c:pt idx="10">
                          <c:v>Gebruiksvriendelijkheid</c:v>
                        </c:pt>
                        <c:pt idx="11">
                          <c:v>Vertrouwen</c:v>
                        </c:pt>
                        <c:pt idx="12">
                          <c:v>Oplossingsgerichtheid</c:v>
                        </c:pt>
                        <c:pt idx="13">
                          <c:v>Snelheid</c:v>
                        </c:pt>
                        <c:pt idx="14">
                          <c:v>Verantwoordelijkheid</c:v>
                        </c:pt>
                        <c:pt idx="15">
                          <c:v>Privacy</c:v>
                        </c:pt>
                        <c:pt idx="16">
                          <c:v>Vindbaarheid</c:v>
                        </c:pt>
                        <c:pt idx="17">
                          <c:v>Gemak</c:v>
                        </c:pt>
                      </c15:dlblRangeCache>
                    </c15:datalabelsRange>
                  </c:ext>
                  <c:ext xmlns:c16="http://schemas.microsoft.com/office/drawing/2014/chart" uri="{C3380CC4-5D6E-409C-BE32-E72D297353CC}">
                    <c16:uniqueId val="{00000027-5F40-4CDA-A674-287030E67B5C}"/>
                  </c:ext>
                </c:extLst>
              </c15:ser>
            </c15:filteredScatterSeries>
          </c:ext>
        </c:extLst>
      </c:scatterChart>
      <c:valAx>
        <c:axId val="37353523"/>
        <c:scaling>
          <c:orientation val="minMax"/>
          <c:max val="0.66000000000000014"/>
          <c:min val="-0.66000000000000014"/>
        </c:scaling>
        <c:delete val="0"/>
        <c:axPos val="b"/>
        <c:numFmt formatCode="0.00" sourceLinked="0"/>
        <c:majorTickMark val="none"/>
        <c:minorTickMark val="none"/>
        <c:tickLblPos val="none"/>
        <c:spPr>
          <a:ln w="28575">
            <a:solidFill>
              <a:srgbClr val="C5C5D6"/>
            </a:solidFill>
            <a:round/>
          </a:ln>
        </c:spPr>
        <c:crossAx val="63111739"/>
        <c:crosses val="autoZero"/>
        <c:crossBetween val="midCat"/>
      </c:valAx>
      <c:valAx>
        <c:axId val="63111739"/>
        <c:scaling>
          <c:orientation val="minMax"/>
          <c:max val="1.2"/>
          <c:min val="-1.1000000000000001"/>
        </c:scaling>
        <c:delete val="0"/>
        <c:axPos val="l"/>
        <c:numFmt formatCode="0.00" sourceLinked="0"/>
        <c:majorTickMark val="none"/>
        <c:minorTickMark val="none"/>
        <c:tickLblPos val="none"/>
        <c:spPr>
          <a:ln w="28575">
            <a:solidFill>
              <a:srgbClr val="C5C5D6"/>
            </a:solidFill>
            <a:round/>
          </a:ln>
        </c:spPr>
        <c:crossAx val="37353523"/>
        <c:crosses val="autoZero"/>
        <c:crossBetween val="midCat"/>
      </c:valAx>
      <c:spPr>
        <a:noFill/>
        <a:ln w="25560">
          <a:noFill/>
        </a:ln>
      </c:spPr>
    </c:plotArea>
    <c:legend>
      <c:legendPos val="b"/>
      <c:layout>
        <c:manualLayout>
          <c:xMode val="edge"/>
          <c:yMode val="edge"/>
          <c:x val="0.71323096878648695"/>
          <c:y val="0.93317977101298499"/>
          <c:w val="9.0226683638156516E-2"/>
          <c:h val="3.6238202851352763E-2"/>
        </c:manualLayout>
      </c:layout>
      <c:overlay val="0"/>
      <c:spPr>
        <a:noFill/>
        <a:ln w="0">
          <a:noFill/>
        </a:ln>
      </c:spPr>
    </c:legend>
    <c:plotVisOnly val="1"/>
    <c:dispBlanksAs val="gap"/>
    <c:showDLblsOverMax val="1"/>
  </c:chart>
  <c:spPr>
    <a:noFill/>
    <a:ln w="9360">
      <a:noFill/>
    </a:ln>
  </c:spPr>
  <c:txPr>
    <a:bodyPr/>
    <a:lstStyle/>
    <a:p>
      <a:pPr>
        <a:defRPr sz="1400">
          <a:latin typeface="Aptos Light" panose="020B0004020202020204" pitchFamily="34" charset="0"/>
          <a:ea typeface="Source Sans Pro Light" panose="020B0403030403020204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'Kanaal&amp;Contact'!$O$68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'Kanaal&amp;Contact'!$N$69:$N$76</c:f>
              <c:strCache>
                <c:ptCount val="8"/>
                <c:pt idx="0">
                  <c:v> Persoonlijk </c:v>
                </c:pt>
                <c:pt idx="1">
                  <c:v>Telefonisch</c:v>
                </c:pt>
                <c:pt idx="2">
                  <c:v>E-mail</c:v>
                </c:pt>
                <c:pt idx="3">
                  <c:v>Website</c:v>
                </c:pt>
                <c:pt idx="4">
                  <c:v>Berichtenbox</c:v>
                </c:pt>
                <c:pt idx="5">
                  <c:v>Schriftelijk </c:v>
                </c:pt>
                <c:pt idx="6">
                  <c:v>Social Media</c:v>
                </c:pt>
                <c:pt idx="7">
                  <c:v>Anders</c:v>
                </c:pt>
              </c:strCache>
            </c:strRef>
          </c:cat>
          <c:val>
            <c:numRef>
              <c:f>'Kanaal&amp;Contact'!$O$69:$O$76</c:f>
              <c:numCache>
                <c:formatCode>0%</c:formatCode>
                <c:ptCount val="8"/>
                <c:pt idx="0">
                  <c:v>0.11320754716981132</c:v>
                </c:pt>
                <c:pt idx="1">
                  <c:v>0.27577493261455527</c:v>
                </c:pt>
                <c:pt idx="2">
                  <c:v>0.13258086253369272</c:v>
                </c:pt>
                <c:pt idx="3">
                  <c:v>0.26398247978436656</c:v>
                </c:pt>
                <c:pt idx="4">
                  <c:v>0.11826145552560646</c:v>
                </c:pt>
                <c:pt idx="5">
                  <c:v>7.3113207547169809E-2</c:v>
                </c:pt>
                <c:pt idx="6">
                  <c:v>6.4016172506738541E-3</c:v>
                </c:pt>
                <c:pt idx="7">
                  <c:v>1.6677897574123988E-2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30-44F5-89A6-43D4A2948BB8}"/>
            </c:ext>
          </c:extLst>
        </c:ser>
        <c:ser>
          <c:idx val="1"/>
          <c:order val="1"/>
          <c:tx>
            <c:strRef>
              <c:f>'Kanaal&amp;Contact'!$P$68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'Kanaal&amp;Contact'!$N$69:$N$76</c:f>
              <c:strCache>
                <c:ptCount val="8"/>
                <c:pt idx="0">
                  <c:v> Persoonlijk </c:v>
                </c:pt>
                <c:pt idx="1">
                  <c:v>Telefonisch</c:v>
                </c:pt>
                <c:pt idx="2">
                  <c:v>E-mail</c:v>
                </c:pt>
                <c:pt idx="3">
                  <c:v>Website</c:v>
                </c:pt>
                <c:pt idx="4">
                  <c:v>Berichtenbox</c:v>
                </c:pt>
                <c:pt idx="5">
                  <c:v>Schriftelijk </c:v>
                </c:pt>
                <c:pt idx="6">
                  <c:v>Social Media</c:v>
                </c:pt>
                <c:pt idx="7">
                  <c:v>Anders</c:v>
                </c:pt>
              </c:strCache>
            </c:strRef>
          </c:cat>
          <c:val>
            <c:numRef>
              <c:f>'Kanaal&amp;Contact'!$P$69:$P$76</c:f>
              <c:numCache>
                <c:formatCode>0%</c:formatCode>
                <c:ptCount val="8"/>
                <c:pt idx="0">
                  <c:v>8.4093052499214088E-2</c:v>
                </c:pt>
                <c:pt idx="1">
                  <c:v>0.24552027664256523</c:v>
                </c:pt>
                <c:pt idx="2">
                  <c:v>0.13816409933983023</c:v>
                </c:pt>
                <c:pt idx="3">
                  <c:v>0.28560201194592894</c:v>
                </c:pt>
                <c:pt idx="4">
                  <c:v>0.15341087708267839</c:v>
                </c:pt>
                <c:pt idx="5">
                  <c:v>6.790317510216913E-2</c:v>
                </c:pt>
                <c:pt idx="6">
                  <c:v>6.7588808550770197E-3</c:v>
                </c:pt>
                <c:pt idx="7">
                  <c:v>1.8547626532536939E-2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30-44F5-89A6-43D4A2948BB8}"/>
            </c:ext>
          </c:extLst>
        </c:ser>
        <c:ser>
          <c:idx val="2"/>
          <c:order val="2"/>
          <c:tx>
            <c:strRef>
              <c:f>'Kanaal&amp;Contact'!$Q$68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'Kanaal&amp;Contact'!$N$69:$N$76</c:f>
              <c:strCache>
                <c:ptCount val="8"/>
                <c:pt idx="0">
                  <c:v> Persoonlijk </c:v>
                </c:pt>
                <c:pt idx="1">
                  <c:v>Telefonisch</c:v>
                </c:pt>
                <c:pt idx="2">
                  <c:v>E-mail</c:v>
                </c:pt>
                <c:pt idx="3">
                  <c:v>Website</c:v>
                </c:pt>
                <c:pt idx="4">
                  <c:v>Berichtenbox</c:v>
                </c:pt>
                <c:pt idx="5">
                  <c:v>Schriftelijk </c:v>
                </c:pt>
                <c:pt idx="6">
                  <c:v>Social Media</c:v>
                </c:pt>
                <c:pt idx="7">
                  <c:v>Anders</c:v>
                </c:pt>
              </c:strCache>
            </c:strRef>
          </c:cat>
          <c:val>
            <c:numRef>
              <c:f>'Kanaal&amp;Contact'!$Q$69:$Q$76</c:f>
              <c:numCache>
                <c:formatCode>0%</c:formatCode>
                <c:ptCount val="8"/>
                <c:pt idx="0">
                  <c:v>7.9950630828304989E-2</c:v>
                </c:pt>
                <c:pt idx="1">
                  <c:v>0.2356006582556226</c:v>
                </c:pt>
                <c:pt idx="2">
                  <c:v>0.15016456390565003</c:v>
                </c:pt>
                <c:pt idx="3">
                  <c:v>0.27879868348875481</c:v>
                </c:pt>
                <c:pt idx="4">
                  <c:v>0.13699945145364784</c:v>
                </c:pt>
                <c:pt idx="5">
                  <c:v>7.5013713658804174E-2</c:v>
                </c:pt>
                <c:pt idx="6">
                  <c:v>8.5024684585847509E-3</c:v>
                </c:pt>
                <c:pt idx="7">
                  <c:v>3.4969829950630825E-2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30-44F5-89A6-43D4A2948BB8}"/>
            </c:ext>
          </c:extLst>
        </c:ser>
        <c:ser>
          <c:idx val="3"/>
          <c:order val="3"/>
          <c:tx>
            <c:strRef>
              <c:f>'Kanaal&amp;Contact'!$R$68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'Kanaal&amp;Contact'!$N$69:$N$76</c:f>
              <c:strCache>
                <c:ptCount val="8"/>
                <c:pt idx="0">
                  <c:v> Persoonlijk </c:v>
                </c:pt>
                <c:pt idx="1">
                  <c:v>Telefonisch</c:v>
                </c:pt>
                <c:pt idx="2">
                  <c:v>E-mail</c:v>
                </c:pt>
                <c:pt idx="3">
                  <c:v>Website</c:v>
                </c:pt>
                <c:pt idx="4">
                  <c:v>Berichtenbox</c:v>
                </c:pt>
                <c:pt idx="5">
                  <c:v>Schriftelijk </c:v>
                </c:pt>
                <c:pt idx="6">
                  <c:v>Social Media</c:v>
                </c:pt>
                <c:pt idx="7">
                  <c:v>Anders</c:v>
                </c:pt>
              </c:strCache>
            </c:strRef>
          </c:cat>
          <c:val>
            <c:numRef>
              <c:f>'Kanaal&amp;Contact'!$R$69:$R$76</c:f>
              <c:numCache>
                <c:formatCode>0%</c:formatCode>
                <c:ptCount val="8"/>
                <c:pt idx="0">
                  <c:v>8.2962138084632514E-2</c:v>
                </c:pt>
                <c:pt idx="1">
                  <c:v>0.2345489977728285</c:v>
                </c:pt>
                <c:pt idx="2">
                  <c:v>0.14671492204899778</c:v>
                </c:pt>
                <c:pt idx="3">
                  <c:v>0.27310690423162581</c:v>
                </c:pt>
                <c:pt idx="4">
                  <c:v>0.13418708240534521</c:v>
                </c:pt>
                <c:pt idx="5">
                  <c:v>7.9342984409799561E-2</c:v>
                </c:pt>
                <c:pt idx="6">
                  <c:v>5.4287305122494431E-3</c:v>
                </c:pt>
                <c:pt idx="7">
                  <c:v>4.3708240534521159E-2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E30-44F5-89A6-43D4A2948B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58081983"/>
        <c:axId val="1558089663"/>
      </c:barChart>
      <c:catAx>
        <c:axId val="1558081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8089663"/>
        <c:crosses val="autoZero"/>
        <c:auto val="1"/>
        <c:lblAlgn val="ctr"/>
        <c:lblOffset val="100"/>
        <c:noMultiLvlLbl val="0"/>
      </c:catAx>
      <c:valAx>
        <c:axId val="15580896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8081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bg2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</c:spPr>
          <c:invertIfNegative val="0"/>
          <c:cat>
            <c:strRef>
              <c:f>Integratie!$B$4:$B$9</c:f>
              <c:strCache>
                <c:ptCount val="6"/>
                <c:pt idx="0">
                  <c:v>Goed wanneer websites op zelfde manier ontworpen zijn</c:v>
                </c:pt>
                <c:pt idx="1">
                  <c:v>Vervelend opnieuw herhalen</c:v>
                </c:pt>
                <c:pt idx="2">
                  <c:v>Handig alles op één plek te hebben</c:v>
                </c:pt>
                <c:pt idx="3">
                  <c:v>Goed dat elke organisatie zelf dvl regelt</c:v>
                </c:pt>
                <c:pt idx="4">
                  <c:v>Loop vaak vast</c:v>
                </c:pt>
                <c:pt idx="5">
                  <c:v>Moeilijk om overzicht te krijgen</c:v>
                </c:pt>
              </c:strCache>
            </c:strRef>
          </c:cat>
          <c:val>
            <c:numRef>
              <c:f>Integratie!$C$4:$C$9</c:f>
              <c:numCache>
                <c:formatCode>General</c:formatCode>
                <c:ptCount val="6"/>
                <c:pt idx="0">
                  <c:v>5.85</c:v>
                </c:pt>
                <c:pt idx="1">
                  <c:v>5.77</c:v>
                </c:pt>
                <c:pt idx="2">
                  <c:v>5.83</c:v>
                </c:pt>
                <c:pt idx="3">
                  <c:v>3.98</c:v>
                </c:pt>
                <c:pt idx="4">
                  <c:v>3.64</c:v>
                </c:pt>
                <c:pt idx="5">
                  <c:v>4.43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55-4A55-AEEE-E2018FBBF5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6203133"/>
        <c:axId val="17722778"/>
      </c:barChart>
      <c:catAx>
        <c:axId val="46203133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360">
            <a:solidFill>
              <a:srgbClr val="DCDCE6"/>
            </a:solidFill>
            <a:round/>
          </a:ln>
        </c:spPr>
        <c:crossAx val="17722778"/>
        <c:crosses val="autoZero"/>
        <c:auto val="1"/>
        <c:lblAlgn val="ctr"/>
        <c:lblOffset val="100"/>
        <c:noMultiLvlLbl val="0"/>
      </c:catAx>
      <c:valAx>
        <c:axId val="17722778"/>
        <c:scaling>
          <c:orientation val="minMax"/>
          <c:max val="7"/>
          <c:min val="1"/>
        </c:scaling>
        <c:delete val="0"/>
        <c:axPos val="l"/>
        <c:majorGridlines>
          <c:spPr>
            <a:ln w="9360">
              <a:solidFill>
                <a:srgbClr val="DCDCE6"/>
              </a:solidFill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6480">
            <a:noFill/>
          </a:ln>
        </c:spPr>
        <c:crossAx val="46203133"/>
        <c:crosses val="autoZero"/>
        <c:crossBetween val="between"/>
      </c:valAx>
      <c:spPr>
        <a:noFill/>
        <a:ln w="0">
          <a:noFill/>
        </a:ln>
      </c:spPr>
    </c:plotArea>
    <c:plotVisOnly val="1"/>
    <c:dispBlanksAs val="gap"/>
    <c:showDLblsOverMax val="1"/>
  </c:chart>
  <c:spPr>
    <a:noFill/>
    <a:ln w="9360">
      <a:noFill/>
      <a:round/>
    </a:ln>
  </c:spPr>
  <c:txPr>
    <a:bodyPr/>
    <a:lstStyle/>
    <a:p>
      <a:pPr>
        <a:defRPr sz="1600">
          <a:solidFill>
            <a:schemeClr val="tx1">
              <a:lumMod val="60000"/>
              <a:lumOff val="40000"/>
            </a:schemeClr>
          </a:solidFill>
          <a:latin typeface="Aptos Light" panose="020B0004020202020204" pitchFamily="34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Integratie!$B$24:$B$29</c:f>
              <c:strCache>
                <c:ptCount val="6"/>
                <c:pt idx="0">
                  <c:v>Portaal per organisatie</c:v>
                </c:pt>
                <c:pt idx="1">
                  <c:v>Beperkt aantal portalen</c:v>
                </c:pt>
                <c:pt idx="2">
                  <c:v>Eén portaal</c:v>
                </c:pt>
                <c:pt idx="3">
                  <c:v>Geen voorkeur</c:v>
                </c:pt>
                <c:pt idx="4">
                  <c:v>Anders</c:v>
                </c:pt>
                <c:pt idx="5">
                  <c:v>Weet niet</c:v>
                </c:pt>
              </c:strCache>
            </c:strRef>
          </c:cat>
          <c:val>
            <c:numRef>
              <c:f>Integratie!$D$24:$D$29</c:f>
              <c:numCache>
                <c:formatCode>0.0%</c:formatCode>
                <c:ptCount val="6"/>
                <c:pt idx="0">
                  <c:v>0.11099959855479727</c:v>
                </c:pt>
                <c:pt idx="1">
                  <c:v>0.16940987555198717</c:v>
                </c:pt>
                <c:pt idx="2">
                  <c:v>0.58028904054596553</c:v>
                </c:pt>
                <c:pt idx="3">
                  <c:v>9.3336009634684872E-2</c:v>
                </c:pt>
                <c:pt idx="4">
                  <c:v>8.4303492573263757E-3</c:v>
                </c:pt>
                <c:pt idx="5">
                  <c:v>3.7535126455238862E-2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D6-433A-88CB-348884F292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903276896"/>
        <c:axId val="1903278816"/>
      </c:barChart>
      <c:catAx>
        <c:axId val="190327689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Light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1903278816"/>
        <c:crosses val="autoZero"/>
        <c:auto val="1"/>
        <c:lblAlgn val="ctr"/>
        <c:lblOffset val="100"/>
        <c:noMultiLvlLbl val="0"/>
      </c:catAx>
      <c:valAx>
        <c:axId val="19032788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Light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1903276896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600">
          <a:latin typeface="Aptos Light" panose="020B00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0.5047</cdr:x>
      <cdr:y>0</cdr:y>
    </cdr:from>
    <cdr:to>
      <cdr:x>0.65486</cdr:x>
      <cdr:y>0.07867</cdr:y>
    </cdr:to>
    <cdr:sp macro="" textlink="">
      <cdr:nvSpPr>
        <cdr:cNvPr id="2" name="TextBox 23">
          <a:extLst xmlns:a="http://schemas.openxmlformats.org/drawingml/2006/main">
            <a:ext uri="{FF2B5EF4-FFF2-40B4-BE49-F238E27FC236}">
              <a16:creationId xmlns:a16="http://schemas.microsoft.com/office/drawing/2014/main" id="{DCE41126-0911-4026-B748-288950BD0850}"/>
            </a:ext>
          </a:extLst>
        </cdr:cNvPr>
        <cdr:cNvSpPr/>
      </cdr:nvSpPr>
      <cdr:spPr>
        <a:xfrm xmlns:a="http://schemas.openxmlformats.org/drawingml/2006/main">
          <a:off x="5307179" y="0"/>
          <a:ext cx="1579074" cy="4088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lIns="0" tIns="0" rIns="0" bIns="0" anchor="t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lnSpc>
              <a:spcPct val="100000"/>
            </a:lnSpc>
          </a:pPr>
          <a:r>
            <a:rPr lang="en-GB" sz="1400" b="0" strike="noStrike" spc="-1" dirty="0" err="1">
              <a:solidFill>
                <a:schemeClr val="tx1"/>
              </a:solidFill>
              <a:latin typeface="Aptos Light" panose="020B0004020202020204" pitchFamily="34" charset="0"/>
              <a:ea typeface="Source Sans Pro Light" panose="020B0403030403020204" pitchFamily="34" charset="0"/>
            </a:rPr>
            <a:t>Positief</a:t>
          </a:r>
          <a:r>
            <a:rPr lang="en-GB" sz="1400" b="0" strike="noStrike" spc="-1" dirty="0">
              <a:solidFill>
                <a:schemeClr val="tx1"/>
              </a:solidFill>
              <a:latin typeface="Aptos Light" panose="020B0004020202020204" pitchFamily="34" charset="0"/>
              <a:ea typeface="Source Sans Pro Light" panose="020B0403030403020204" pitchFamily="34" charset="0"/>
            </a:rPr>
            <a:t> </a:t>
          </a:r>
          <a:r>
            <a:rPr lang="en-GB" sz="1400" b="0" strike="noStrike" spc="-1" dirty="0" err="1">
              <a:solidFill>
                <a:schemeClr val="tx1"/>
              </a:solidFill>
              <a:latin typeface="Aptos Light" panose="020B0004020202020204" pitchFamily="34" charset="0"/>
              <a:ea typeface="Source Sans Pro Light" panose="020B0403030403020204" pitchFamily="34" charset="0"/>
            </a:rPr>
            <a:t>oordeel</a:t>
          </a:r>
          <a:endParaRPr lang="en-GB" sz="1400" b="0" strike="noStrike" spc="-1" dirty="0">
            <a:solidFill>
              <a:schemeClr val="tx1"/>
            </a:solidFill>
            <a:latin typeface="Aptos Light" panose="020B0004020202020204" pitchFamily="34" charset="0"/>
            <a:ea typeface="Source Sans Pro Light" panose="020B0403030403020204" pitchFamily="34" charset="0"/>
          </a:endParaRPr>
        </a:p>
      </cdr:txBody>
    </cdr:sp>
  </cdr:relSizeAnchor>
  <cdr:relSizeAnchor xmlns:cdr="http://schemas.openxmlformats.org/drawingml/2006/chartDrawing">
    <cdr:from>
      <cdr:x>0.50127</cdr:x>
      <cdr:y>0.94539</cdr:y>
    </cdr:from>
    <cdr:to>
      <cdr:x>0.63359</cdr:x>
      <cdr:y>1</cdr:y>
    </cdr:to>
    <cdr:sp macro="" textlink="">
      <cdr:nvSpPr>
        <cdr:cNvPr id="3" name="TextBox 24">
          <a:extLst xmlns:a="http://schemas.openxmlformats.org/drawingml/2006/main">
            <a:ext uri="{FF2B5EF4-FFF2-40B4-BE49-F238E27FC236}">
              <a16:creationId xmlns:a16="http://schemas.microsoft.com/office/drawing/2014/main" id="{658AA4AD-F3D6-49AB-A2E8-F39663FC4022}"/>
            </a:ext>
          </a:extLst>
        </cdr:cNvPr>
        <cdr:cNvSpPr/>
      </cdr:nvSpPr>
      <cdr:spPr>
        <a:xfrm xmlns:a="http://schemas.openxmlformats.org/drawingml/2006/main">
          <a:off x="5271154" y="4913310"/>
          <a:ext cx="1391432" cy="2838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lIns="0" tIns="0" rIns="0" bIns="0" anchor="t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lnSpc>
              <a:spcPct val="100000"/>
            </a:lnSpc>
          </a:pPr>
          <a:r>
            <a:rPr lang="en-GB" sz="1400" b="0" strike="noStrike" spc="-1" dirty="0" err="1">
              <a:solidFill>
                <a:schemeClr val="tx1"/>
              </a:solidFill>
              <a:latin typeface="Aptos Light" panose="020B0004020202020204" pitchFamily="34" charset="0"/>
              <a:ea typeface="Source Sans Pro Light" panose="020B0403030403020204" pitchFamily="34" charset="0"/>
            </a:rPr>
            <a:t>Negatief</a:t>
          </a:r>
          <a:r>
            <a:rPr lang="en-GB" sz="1400" b="0" strike="noStrike" spc="-1" dirty="0">
              <a:solidFill>
                <a:schemeClr val="tx1"/>
              </a:solidFill>
              <a:latin typeface="Aptos Light" panose="020B0004020202020204" pitchFamily="34" charset="0"/>
              <a:ea typeface="Source Sans Pro Light" panose="020B0403030403020204" pitchFamily="34" charset="0"/>
            </a:rPr>
            <a:t> </a:t>
          </a:r>
          <a:r>
            <a:rPr lang="en-GB" sz="1400" b="0" strike="noStrike" spc="-1" dirty="0" err="1">
              <a:solidFill>
                <a:schemeClr val="tx1"/>
              </a:solidFill>
              <a:latin typeface="Aptos Light" panose="020B0004020202020204" pitchFamily="34" charset="0"/>
              <a:ea typeface="Source Sans Pro Light" panose="020B0403030403020204" pitchFamily="34" charset="0"/>
            </a:rPr>
            <a:t>oordeel</a:t>
          </a:r>
          <a:endParaRPr lang="en-GB" sz="1400" b="0" strike="noStrike" spc="-1" dirty="0">
            <a:solidFill>
              <a:schemeClr val="tx1"/>
            </a:solidFill>
            <a:latin typeface="Aptos Light" panose="020B0004020202020204" pitchFamily="34" charset="0"/>
            <a:ea typeface="Source Sans Pro Light" panose="020B0403030403020204" pitchFamily="34" charset="0"/>
          </a:endParaRPr>
        </a:p>
      </cdr:txBody>
    </cdr:sp>
  </cdr:relSizeAnchor>
  <cdr:relSizeAnchor xmlns:cdr="http://schemas.openxmlformats.org/drawingml/2006/chartDrawing">
    <cdr:from>
      <cdr:x>0</cdr:x>
      <cdr:y>0.55582</cdr:y>
    </cdr:from>
    <cdr:to>
      <cdr:x>0.08356</cdr:x>
      <cdr:y>0.61025</cdr:y>
    </cdr:to>
    <cdr:sp macro="" textlink="">
      <cdr:nvSpPr>
        <cdr:cNvPr id="4" name="TextBox 25">
          <a:extLst xmlns:a="http://schemas.openxmlformats.org/drawingml/2006/main">
            <a:ext uri="{FF2B5EF4-FFF2-40B4-BE49-F238E27FC236}">
              <a16:creationId xmlns:a16="http://schemas.microsoft.com/office/drawing/2014/main" id="{F4185799-F875-4502-B4D2-4788F6681DCF}"/>
            </a:ext>
          </a:extLst>
        </cdr:cNvPr>
        <cdr:cNvSpPr/>
      </cdr:nvSpPr>
      <cdr:spPr>
        <a:xfrm xmlns:a="http://schemas.openxmlformats.org/drawingml/2006/main">
          <a:off x="0" y="2206260"/>
          <a:ext cx="531556" cy="2160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lIns="0" tIns="0" rIns="0" bIns="0" anchor="t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lnSpc>
              <a:spcPct val="100000"/>
            </a:lnSpc>
          </a:pPr>
          <a:r>
            <a:rPr lang="en-GB" sz="1400" b="0" strike="noStrike" spc="-1" dirty="0" err="1">
              <a:solidFill>
                <a:schemeClr val="tx1"/>
              </a:solidFill>
              <a:latin typeface="Aptos Light" panose="020B0004020202020204" pitchFamily="34" charset="0"/>
              <a:ea typeface="Source Sans Pro Light" panose="020B0403030403020204" pitchFamily="34" charset="0"/>
            </a:rPr>
            <a:t>Niet</a:t>
          </a:r>
          <a:br>
            <a:rPr sz="1400" dirty="0">
              <a:solidFill>
                <a:schemeClr val="tx1"/>
              </a:solidFill>
              <a:latin typeface="Aptos Light" panose="020B0004020202020204" pitchFamily="34" charset="0"/>
              <a:ea typeface="Source Sans Pro Light" panose="020B0403030403020204" pitchFamily="34" charset="0"/>
            </a:rPr>
          </a:br>
          <a:r>
            <a:rPr lang="en-GB" sz="1400" b="0" strike="noStrike" spc="-1" dirty="0" err="1">
              <a:solidFill>
                <a:schemeClr val="tx1"/>
              </a:solidFill>
              <a:latin typeface="Aptos Light" panose="020B0004020202020204" pitchFamily="34" charset="0"/>
              <a:ea typeface="Source Sans Pro Light" panose="020B0403030403020204" pitchFamily="34" charset="0"/>
            </a:rPr>
            <a:t>belangrijk</a:t>
          </a:r>
          <a:endParaRPr lang="en-GB" sz="1400" b="0" strike="noStrike" spc="-1" dirty="0">
            <a:solidFill>
              <a:schemeClr val="tx1"/>
            </a:solidFill>
            <a:latin typeface="Aptos Light" panose="020B0004020202020204" pitchFamily="34" charset="0"/>
            <a:ea typeface="Source Sans Pro Light" panose="020B0403030403020204" pitchFamily="34" charset="0"/>
          </a:endParaRPr>
        </a:p>
      </cdr:txBody>
    </cdr:sp>
  </cdr:relSizeAnchor>
  <cdr:relSizeAnchor xmlns:cdr="http://schemas.openxmlformats.org/drawingml/2006/chartDrawing">
    <cdr:from>
      <cdr:x>0.909</cdr:x>
      <cdr:y>0.55029</cdr:y>
    </cdr:from>
    <cdr:to>
      <cdr:x>0.99201</cdr:x>
      <cdr:y>0.60472</cdr:y>
    </cdr:to>
    <cdr:sp macro="" textlink="">
      <cdr:nvSpPr>
        <cdr:cNvPr id="5" name="TextBox 26">
          <a:extLst xmlns:a="http://schemas.openxmlformats.org/drawingml/2006/main">
            <a:ext uri="{FF2B5EF4-FFF2-40B4-BE49-F238E27FC236}">
              <a16:creationId xmlns:a16="http://schemas.microsoft.com/office/drawing/2014/main" id="{9F8CCD4E-B265-45E3-965C-CABF90DCFA55}"/>
            </a:ext>
          </a:extLst>
        </cdr:cNvPr>
        <cdr:cNvSpPr/>
      </cdr:nvSpPr>
      <cdr:spPr>
        <a:xfrm xmlns:a="http://schemas.openxmlformats.org/drawingml/2006/main">
          <a:off x="5782544" y="2184300"/>
          <a:ext cx="528086" cy="2160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lIns="0" tIns="0" rIns="0" bIns="0" anchor="t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>
            <a:lnSpc>
              <a:spcPct val="100000"/>
            </a:lnSpc>
          </a:pPr>
          <a:r>
            <a:rPr lang="en-GB" sz="1400" b="0" strike="noStrike" spc="-1">
              <a:solidFill>
                <a:schemeClr val="tx1"/>
              </a:solidFill>
              <a:latin typeface="Aptos Light" panose="020B0004020202020204" pitchFamily="34" charset="0"/>
              <a:ea typeface="Source Sans Pro Light" panose="020B0403030403020204" pitchFamily="34" charset="0"/>
            </a:rPr>
            <a:t>Wel</a:t>
          </a:r>
          <a:br>
            <a:rPr sz="1400">
              <a:solidFill>
                <a:schemeClr val="tx1"/>
              </a:solidFill>
              <a:latin typeface="Aptos Light" panose="020B0004020202020204" pitchFamily="34" charset="0"/>
              <a:ea typeface="Source Sans Pro Light" panose="020B0403030403020204" pitchFamily="34" charset="0"/>
            </a:rPr>
          </a:br>
          <a:r>
            <a:rPr lang="en-GB" sz="1400" b="0" strike="noStrike" spc="-1">
              <a:solidFill>
                <a:schemeClr val="tx1"/>
              </a:solidFill>
              <a:latin typeface="Aptos Light" panose="020B0004020202020204" pitchFamily="34" charset="0"/>
              <a:ea typeface="Source Sans Pro Light" panose="020B0403030403020204" pitchFamily="34" charset="0"/>
            </a:rPr>
            <a:t>belangrijk</a:t>
          </a:r>
        </a:p>
      </cdr:txBody>
    </cdr:sp>
  </cdr:relSizeAnchor>
  <cdr:relSizeAnchor xmlns:cdr="http://schemas.openxmlformats.org/drawingml/2006/chartDrawing">
    <cdr:from>
      <cdr:x>0.02799</cdr:x>
      <cdr:y>0.81188</cdr:y>
    </cdr:from>
    <cdr:to>
      <cdr:x>0.05567</cdr:x>
      <cdr:y>0.91879</cdr:y>
    </cdr:to>
    <cdr:sp macro="" textlink="">
      <cdr:nvSpPr>
        <cdr:cNvPr id="6" name="TextBox 22">
          <a:extLst xmlns:a="http://schemas.openxmlformats.org/drawingml/2006/main">
            <a:ext uri="{FF2B5EF4-FFF2-40B4-BE49-F238E27FC236}">
              <a16:creationId xmlns:a16="http://schemas.microsoft.com/office/drawing/2014/main" id="{55CCFB5A-D9CD-4093-BABC-5C09E20BA49A}"/>
            </a:ext>
          </a:extLst>
        </cdr:cNvPr>
        <cdr:cNvSpPr/>
      </cdr:nvSpPr>
      <cdr:spPr>
        <a:xfrm xmlns:a="http://schemas.openxmlformats.org/drawingml/2006/main" rot="16200000">
          <a:off x="53910" y="3346802"/>
          <a:ext cx="424374" cy="17607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lIns="0" tIns="0" rIns="0" bIns="0" anchor="t">
          <a:noAutofit/>
        </a:bodyPr>
        <a:lstStyle xmlns:a="http://schemas.openxmlformats.org/drawingml/2006/main"/>
        <a:p xmlns:a="http://schemas.openxmlformats.org/drawingml/2006/main">
          <a:pPr>
            <a:spcAft>
              <a:spcPts val="600"/>
            </a:spcAft>
            <a:buNone/>
          </a:pPr>
          <a:r>
            <a:rPr lang="nl-NL" sz="800">
              <a:solidFill>
                <a:srgbClr val="2E2E41"/>
              </a:solidFill>
              <a:effectLst/>
              <a:latin typeface="Source Sans Pro Light" panose="020B0403030403020204" pitchFamily="34" charset="0"/>
              <a:ea typeface="Source Sans Pro Light" panose="020B0403030403020204" pitchFamily="34" charset="0"/>
              <a:cs typeface="SimSun" panose="02010600030101010101" pitchFamily="2" charset="-122"/>
            </a:rPr>
            <a:t>Oordeel</a:t>
          </a:r>
          <a:endParaRPr lang="en-GB" sz="1100">
            <a:solidFill>
              <a:srgbClr val="333355"/>
            </a:solidFill>
            <a:effectLst/>
            <a:latin typeface="Source Sans Pro Light" panose="020B0403030403020204" pitchFamily="34" charset="0"/>
            <a:ea typeface="Source Sans Pro Light" panose="020B0403030403020204" pitchFamily="34" charset="0"/>
            <a:cs typeface="SimSun" panose="02010600030101010101" pitchFamily="2" charset="-122"/>
          </a:endParaRPr>
        </a:p>
      </cdr:txBody>
    </cdr:sp>
  </cdr:relSizeAnchor>
  <cdr:relSizeAnchor xmlns:cdr="http://schemas.openxmlformats.org/drawingml/2006/chartDrawing">
    <cdr:from>
      <cdr:x>0.02782</cdr:x>
      <cdr:y>0.77994</cdr:y>
    </cdr:from>
    <cdr:to>
      <cdr:x>0.02782</cdr:x>
      <cdr:y>0.94407</cdr:y>
    </cdr:to>
    <cdr:cxnSp macro="">
      <cdr:nvCxnSpPr>
        <cdr:cNvPr id="7" name="Straight Arrow Connector 6">
          <a:extLst xmlns:a="http://schemas.openxmlformats.org/drawingml/2006/main">
            <a:ext uri="{FF2B5EF4-FFF2-40B4-BE49-F238E27FC236}">
              <a16:creationId xmlns:a16="http://schemas.microsoft.com/office/drawing/2014/main" id="{DD3CC622-9E93-902B-7A41-BFD4AC54814B}"/>
            </a:ext>
          </a:extLst>
        </cdr:cNvPr>
        <cdr:cNvCxnSpPr/>
      </cdr:nvCxnSpPr>
      <cdr:spPr>
        <a:xfrm xmlns:a="http://schemas.openxmlformats.org/drawingml/2006/main" flipV="1">
          <a:off x="176953" y="3095882"/>
          <a:ext cx="0" cy="65151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0.05899</cdr:x>
      <cdr:y>0.91295</cdr:y>
    </cdr:from>
    <cdr:to>
      <cdr:x>0.11702</cdr:x>
      <cdr:y>0.94514</cdr:y>
    </cdr:to>
    <cdr:sp macro="" textlink="">
      <cdr:nvSpPr>
        <cdr:cNvPr id="8" name="TextBox 21">
          <a:extLst xmlns:a="http://schemas.openxmlformats.org/drawingml/2006/main">
            <a:ext uri="{FF2B5EF4-FFF2-40B4-BE49-F238E27FC236}">
              <a16:creationId xmlns:a16="http://schemas.microsoft.com/office/drawing/2014/main" id="{D10D0D65-C2E7-4E30-83FD-1BCE37630A63}"/>
            </a:ext>
          </a:extLst>
        </cdr:cNvPr>
        <cdr:cNvSpPr/>
      </cdr:nvSpPr>
      <cdr:spPr>
        <a:xfrm xmlns:a="http://schemas.openxmlformats.org/drawingml/2006/main">
          <a:off x="375273" y="3623831"/>
          <a:ext cx="369113" cy="1278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lIns="0" tIns="0" rIns="0" bIns="0" anchor="t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lnSpc>
              <a:spcPct val="100000"/>
            </a:lnSpc>
          </a:pPr>
          <a:r>
            <a:rPr lang="en-GB" sz="800" b="0" strike="noStrike" spc="-1">
              <a:solidFill>
                <a:srgbClr val="2E2E41"/>
              </a:solidFill>
              <a:latin typeface="Source Sans Pro Light" panose="020B0403030403020204" pitchFamily="34" charset="0"/>
              <a:ea typeface="Source Sans Pro Light" panose="020B0403030403020204" pitchFamily="34" charset="0"/>
            </a:rPr>
            <a:t>Belang</a:t>
          </a:r>
          <a:endParaRPr lang="en-GB" sz="800" b="0" strike="noStrike" spc="-1">
            <a:latin typeface="Source Sans Pro Light" panose="020B0403030403020204" pitchFamily="34" charset="0"/>
            <a:ea typeface="Source Sans Pro Light" panose="020B0403030403020204" pitchFamily="34" charset="0"/>
          </a:endParaRPr>
        </a:p>
      </cdr:txBody>
    </cdr:sp>
  </cdr:relSizeAnchor>
  <cdr:relSizeAnchor xmlns:cdr="http://schemas.openxmlformats.org/drawingml/2006/chartDrawing">
    <cdr:from>
      <cdr:x>0.02742</cdr:x>
      <cdr:y>0.94523</cdr:y>
    </cdr:from>
    <cdr:to>
      <cdr:x>0.12993</cdr:x>
      <cdr:y>0.94523</cdr:y>
    </cdr:to>
    <cdr:cxnSp macro="">
      <cdr:nvCxnSpPr>
        <cdr:cNvPr id="9" name="Straight Arrow Connector 8">
          <a:extLst xmlns:a="http://schemas.openxmlformats.org/drawingml/2006/main">
            <a:ext uri="{FF2B5EF4-FFF2-40B4-BE49-F238E27FC236}">
              <a16:creationId xmlns:a16="http://schemas.microsoft.com/office/drawing/2014/main" id="{CEA92151-4406-0628-40DE-6EF1B452DCA3}"/>
            </a:ext>
          </a:extLst>
        </cdr:cNvPr>
        <cdr:cNvCxnSpPr/>
      </cdr:nvCxnSpPr>
      <cdr:spPr>
        <a:xfrm xmlns:a="http://schemas.openxmlformats.org/drawingml/2006/main" rot="5400000" flipV="1">
          <a:off x="500471" y="3425953"/>
          <a:ext cx="0" cy="652095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A93E4E-1BEF-4EFC-8C07-E653DD8222C3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67C47-6921-4766-AF6B-82B9E41F4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901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367C47-6921-4766-AF6B-82B9E41F467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634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291E9-12CB-C867-787E-DA92809CC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5B132D-17DB-47AE-F43F-AD7C082D9F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513331-6AED-F950-AB4C-7D8660BAD4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9FC9CC-9F9B-4BFE-7508-E8BA25000C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367C47-6921-4766-AF6B-82B9E41F467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9122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CCD22-60D7-3BBE-7D93-C1D1C54983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C96BCF-BAB2-16AB-7A4F-4D025B63D2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7CE375-5ED3-8286-CCD7-3DF35BD8F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581D9-2A95-4C4E-B910-21A6C3C25154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A4A20-6B16-B0A5-E9F6-CF101D778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19E59-0AB7-B4D1-0879-617A83F12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767A-DAE2-4EB8-B16B-041A1741D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0020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5C7F3-97B8-5264-6A9E-DACAFC9C7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77760-AE23-23D0-3469-B72B4C7E77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06A27A-ABCA-6C8B-5E9E-1280D2A6E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581D9-2A95-4C4E-B910-21A6C3C25154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0D0C75-1AA4-FFE4-F602-7A497EFB9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307C0A-6E62-8AFA-4053-852595884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767A-DAE2-4EB8-B16B-041A1741D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4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21E67-8545-BD47-0F32-BEF7B13E0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05B20-D739-53F0-F748-2ACF08D5DE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75678D-D661-0F5E-8068-877FE54C2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581D9-2A95-4C4E-B910-21A6C3C25154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E37565-3338-24EE-81CF-1BE13EABD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13189C-7024-13A8-859C-FCFF5B3ED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767A-DAE2-4EB8-B16B-041A1741D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632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88177-7241-8863-434F-7F5398288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9C516-43B6-2F89-4749-7048CAA5F3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3E4812-D0C9-4B2D-C2BB-E0812374B1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08545D-6803-2174-08CC-314FC9018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581D9-2A95-4C4E-B910-21A6C3C25154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F0F946-078E-6F29-4B29-4E17A7791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9A01D7-BA8D-7E5F-17E2-001AF5605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767A-DAE2-4EB8-B16B-041A1741D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7091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E2934-5731-6D67-A85B-BBC5963DA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0A7847-A7E8-A6C6-6039-51D7C8C1EE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4B8601-9D7F-C3F8-F397-F32CC1EB6E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CDE3A7-A39C-D13E-80D8-106FC3524B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544427-CC5D-8C8A-C719-00352EBDBE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8B6C69-8361-45F7-46A5-D07715403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581D9-2A95-4C4E-B910-21A6C3C25154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DF59A8-EF39-30B8-9FC3-F06A91FBE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F2F2FD-D7CD-2BCA-05D8-FBDA0D0C1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767A-DAE2-4EB8-B16B-041A1741D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689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E908B-4982-518E-4A27-7E1258F06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FDAAD1-F940-217C-F560-999998C16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581D9-2A95-4C4E-B910-21A6C3C25154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6E557-985D-E2CF-2631-4BBC765CE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02C145-F44E-D85E-5924-B4FB4C6E7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767A-DAE2-4EB8-B16B-041A1741D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447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B662E7-E7F9-6A15-A568-E7D17F6B6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581D9-2A95-4C4E-B910-21A6C3C25154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644D99-BC79-4F76-6A7D-666DC4F34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EB686-19CD-A4BB-C9C7-629D3D630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767A-DAE2-4EB8-B16B-041A1741D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264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B096C-41ED-1B5D-A6D7-E3277305D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3F087-B4B1-A7F7-146A-1BCD675CC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54A916-5DB2-D398-A66F-55EDE84AC7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50A430-0D16-74D9-7551-6114D0423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581D9-2A95-4C4E-B910-21A6C3C25154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7F30CD-9499-1D9F-B883-4D6EE2663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969FD9-D70D-1CCF-422F-6F16F55D1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767A-DAE2-4EB8-B16B-041A1741D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306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1DF47-F67A-0EE1-620D-B25DB3E29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6C219F-D3BD-4978-8B53-7AF18381E8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C7407-F67C-8ABA-312F-0E49833114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31DD27-E454-22ED-3797-7AECC14B4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581D9-2A95-4C4E-B910-21A6C3C25154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38F4D6-D430-76AC-5F42-3389DEAA0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3AC6BA-D0C2-BD5E-D17E-FB33D541C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767A-DAE2-4EB8-B16B-041A1741D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6670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D2650-6CFB-83B7-8D5B-4CE965CFC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AEAD38-B58E-78ED-6B93-1A0878D379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C1F971-D1C1-A563-4225-80FB01679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581D9-2A95-4C4E-B910-21A6C3C25154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1214AD-8549-91EA-0063-9C7E6812E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281829-5C4C-59A7-12B1-F64BF9A7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767A-DAE2-4EB8-B16B-041A1741D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5444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59B073-CFB3-53B1-9CE7-1E9EB1C517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1AB7C-C902-79FC-E75E-FE070A2754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875CC-22A2-3EDC-BE81-84C5D977E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581D9-2A95-4C4E-B910-21A6C3C25154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2FEF6-BFE5-77D4-84B0-CDB0116B0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310608-AD42-BBB2-8613-1D388D378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4767A-DAE2-4EB8-B16B-041A1741D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00135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5E071C0-64EE-4799-9B07-E8A947F03852}" type="slidenum">
              <a: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43973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with Cap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560" cy="159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en-GB" sz="3200" b="0" u="none" strike="noStrike">
                <a:solidFill>
                  <a:schemeClr val="dk1"/>
                </a:solidFill>
                <a:effectLst/>
                <a:uFillTx/>
                <a:latin typeface="Aptos Display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GB" sz="32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480" cy="4872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en-GB" sz="32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2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24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560" cy="381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GB" sz="16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GB" sz="16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</a:p>
        </p:txBody>
      </p:sp>
      <p:sp>
        <p:nvSpPr>
          <p:cNvPr id="8" name="PlaceHolder 4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5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10" name="PlaceHolder 6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EFD2811-F0E8-4808-9B8A-3B0552C05800}" type="slidenum">
              <a: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085905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icture with Cap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560" cy="159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en-GB" sz="3200" b="0" u="none" strike="noStrike">
                <a:solidFill>
                  <a:schemeClr val="dk1"/>
                </a:solidFill>
                <a:effectLst/>
                <a:uFillTx/>
                <a:latin typeface="Aptos Display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GB" sz="32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</a:p>
        </p:txBody>
      </p:sp>
      <p:sp>
        <p:nvSpPr>
          <p:cNvPr id="12" name="PlaceHolder 2"/>
          <p:cNvSpPr>
            <a:spLocks noGrp="1"/>
          </p:cNvSpPr>
          <p:nvPr>
            <p:ph type="pic"/>
          </p:nvPr>
        </p:nvSpPr>
        <p:spPr>
          <a:xfrm>
            <a:off x="5183280" y="987480"/>
            <a:ext cx="6171480" cy="4872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indent="0" algn="l">
              <a:buNone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Double-click to add an Image</a:t>
            </a: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560" cy="381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GB" sz="16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GB" sz="16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</a:p>
        </p:txBody>
      </p:sp>
      <p:sp>
        <p:nvSpPr>
          <p:cNvPr id="14" name="PlaceHolder 4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16" name="PlaceHolder 6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F29A802-A8E8-41F4-850F-9825EB46AFC7}" type="slidenum">
              <a: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053498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914400">
              <a:lnSpc>
                <a:spcPct val="90000"/>
              </a:lnSpc>
              <a:buNone/>
              <a:tabLst>
                <a:tab pos="0" algn="l"/>
              </a:tabLst>
              <a:defRPr lang="en-GB" sz="6000" b="0" u="none" strike="noStrike">
                <a:solidFill>
                  <a:schemeClr val="dk1"/>
                </a:solidFill>
                <a:effectLst/>
                <a:uFillTx/>
                <a:latin typeface="Aptos Display"/>
              </a:defRPr>
            </a:lvl1pPr>
          </a:lstStyle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GB" sz="60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</a:p>
        </p:txBody>
      </p:sp>
      <p:sp>
        <p:nvSpPr>
          <p:cNvPr id="18" name="PlaceHolder 2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20" name="PlaceHolder 4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E2124AA-7EE2-4925-827D-476C800051B9}" type="slidenum">
              <a: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7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</a:p>
          <a:p>
            <a:pPr marL="8640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</a:p>
          <a:p>
            <a:pPr marL="12960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</a:p>
          <a:p>
            <a:pPr marL="17280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</a:p>
          <a:p>
            <a:pPr marL="21600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</a:p>
          <a:p>
            <a:pPr marL="2592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</a:p>
          <a:p>
            <a:pPr marL="30240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24363620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en-GB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en-GB" sz="2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24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</a:p>
        </p:txBody>
      </p:sp>
      <p:sp>
        <p:nvSpPr>
          <p:cNvPr id="24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26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B27AD42-4B29-4813-88B2-997157C80D01}" type="slidenum">
              <a: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629314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360" cy="581112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en-GB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520" cy="581112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en-GB" sz="2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24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</a:p>
        </p:txBody>
      </p:sp>
      <p:sp>
        <p:nvSpPr>
          <p:cNvPr id="29" name="PlaceHolder 3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31" name="PlaceHolder 5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0ED8A9B-5DE6-4527-ADD9-4E06E6FFD62F}" type="slidenum">
              <a: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838571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en-GB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en-GB" sz="2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24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</a:p>
        </p:txBody>
      </p:sp>
      <p:sp>
        <p:nvSpPr>
          <p:cNvPr id="34" name="PlaceHolder 3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36" name="PlaceHolder 5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E0B2D21-98D3-4B9E-8C51-1A658B31A4FD}" type="slidenum">
              <a: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827307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 Hea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880" cy="2851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en-GB" sz="6000" b="0" u="none" strike="noStrike">
                <a:solidFill>
                  <a:schemeClr val="dk1"/>
                </a:solidFill>
                <a:effectLst/>
                <a:uFillTx/>
                <a:latin typeface="Aptos Display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GB" sz="60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4880" cy="1499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GB" sz="24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GB" sz="24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Click to edit Master text styles</a:t>
            </a:r>
          </a:p>
        </p:txBody>
      </p:sp>
      <p:sp>
        <p:nvSpPr>
          <p:cNvPr id="39" name="PlaceHolder 3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41" name="PlaceHolder 5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7874A78-5475-40C4-BC46-1BDA1EB0B6BF}" type="slidenum">
              <a: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006616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en-GB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0760" cy="4350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en-GB" sz="2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24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0760" cy="4350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en-GB" sz="2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24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</a:p>
        </p:txBody>
      </p:sp>
      <p:sp>
        <p:nvSpPr>
          <p:cNvPr id="45" name="PlaceHolder 4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47" name="PlaceHolder 6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E2FCACE-81BE-4A46-AD0C-670DA512D249}" type="slidenum">
              <a: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841442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mparis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en-GB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000" cy="82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GB" sz="2400" b="1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GB" sz="2400" b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lang="en-GB" sz="2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000" cy="3683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GB" sz="2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GB" sz="24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</a:p>
        </p:txBody>
      </p:sp>
      <p:sp>
        <p:nvSpPr>
          <p:cNvPr id="51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560" cy="82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GB" sz="2400" b="1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GB" sz="2400" b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lang="en-GB" sz="2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2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560" cy="3683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GB" sz="2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GB" sz="24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</a:p>
        </p:txBody>
      </p:sp>
      <p:sp>
        <p:nvSpPr>
          <p:cNvPr id="53" name="PlaceHolder 6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7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55" name="PlaceHolder 8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6863B96-A11C-4258-A73B-887E34A0A002}" type="slidenum">
              <a: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725787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en-GB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</a:p>
        </p:txBody>
      </p:sp>
      <p:sp>
        <p:nvSpPr>
          <p:cNvPr id="57" name="PlaceHolder 2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59" name="PlaceHolder 4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4E45770-F5ED-49EC-A809-1DF5ECBCD04D}" type="slidenum">
              <a:rPr lang="en-GB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0053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75BD5A-79B2-CA4D-454B-DF8542CAA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F6568-0451-F778-7035-4005E26DC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07F228-C595-155F-0AB7-6443FA4C09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3581D9-2A95-4C4E-B910-21A6C3C25154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182C7-14EE-2D90-8370-9099D1AC98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0290D-B196-A032-7722-18F377289E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94767A-DAE2-4EB8-B16B-041A1741D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6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4042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D1522-AA44-AEA0-9040-1EE64F8047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2832" y="1716065"/>
            <a:ext cx="6901842" cy="1793897"/>
          </a:xfrm>
        </p:spPr>
        <p:txBody>
          <a:bodyPr>
            <a:normAutofit/>
          </a:bodyPr>
          <a:lstStyle/>
          <a:p>
            <a:pPr algn="l"/>
            <a:r>
              <a:rPr lang="nl-NL" sz="3200" dirty="0">
                <a:solidFill>
                  <a:schemeClr val="bg1">
                    <a:lumMod val="95000"/>
                  </a:schemeClr>
                </a:solidFill>
                <a:latin typeface="Franklin Gothic Demi" panose="020B0703020102020204" pitchFamily="34" charset="0"/>
              </a:rPr>
              <a:t>Oordeel Burgers en Ondernemers over Overheidsdienstverlening 2025</a:t>
            </a:r>
            <a:endParaRPr lang="en-GB" sz="3200" dirty="0">
              <a:solidFill>
                <a:schemeClr val="bg1">
                  <a:lumMod val="95000"/>
                </a:schemeClr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15B7FA-584A-9192-2D45-7B768C1D5C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34838" y="4083484"/>
            <a:ext cx="7139836" cy="1174315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GB" dirty="0">
                <a:solidFill>
                  <a:schemeClr val="bg1">
                    <a:lumMod val="95000"/>
                  </a:schemeClr>
                </a:solidFill>
                <a:latin typeface="Aptos Light" panose="020B0004020202020204" pitchFamily="34" charset="0"/>
              </a:rPr>
              <a:t>Willem Pieterson </a:t>
            </a:r>
            <a:r>
              <a:rPr lang="en-GB" sz="1500" dirty="0">
                <a:solidFill>
                  <a:schemeClr val="bg1">
                    <a:lumMod val="95000"/>
                  </a:schemeClr>
                </a:solidFill>
                <a:latin typeface="Aptos Light" panose="020B0004020202020204" pitchFamily="34" charset="0"/>
              </a:rPr>
              <a:t>[ism Verian]</a:t>
            </a:r>
            <a:endParaRPr lang="en-GB" dirty="0">
              <a:solidFill>
                <a:schemeClr val="bg1">
                  <a:lumMod val="95000"/>
                </a:schemeClr>
              </a:solidFill>
              <a:latin typeface="Aptos Light" panose="020B0004020202020204" pitchFamily="34" charset="0"/>
            </a:endParaRPr>
          </a:p>
          <a:p>
            <a:pPr algn="l"/>
            <a:endParaRPr lang="en-GB" dirty="0">
              <a:solidFill>
                <a:schemeClr val="bg1">
                  <a:lumMod val="95000"/>
                </a:schemeClr>
              </a:solidFill>
              <a:latin typeface="Aptos Light" panose="020B0004020202020204" pitchFamily="34" charset="0"/>
            </a:endParaRPr>
          </a:p>
          <a:p>
            <a:pPr algn="l"/>
            <a:r>
              <a:rPr lang="en-GB" dirty="0" err="1">
                <a:solidFill>
                  <a:schemeClr val="bg1">
                    <a:lumMod val="95000"/>
                  </a:schemeClr>
                </a:solidFill>
                <a:latin typeface="Aptos Light" panose="020B0004020202020204" pitchFamily="34" charset="0"/>
              </a:rPr>
              <a:t>SvdU</a:t>
            </a:r>
            <a:r>
              <a:rPr lang="en-GB" dirty="0">
                <a:solidFill>
                  <a:schemeClr val="bg1">
                    <a:lumMod val="95000"/>
                  </a:schemeClr>
                </a:solidFill>
                <a:latin typeface="Aptos Light" panose="020B0004020202020204" pitchFamily="34" charset="0"/>
              </a:rPr>
              <a:t> 2026 / willem@pieterson.com</a:t>
            </a:r>
          </a:p>
        </p:txBody>
      </p:sp>
    </p:spTree>
    <p:extLst>
      <p:ext uri="{BB962C8B-B14F-4D97-AF65-F5344CB8AC3E}">
        <p14:creationId xmlns:p14="http://schemas.microsoft.com/office/powerpoint/2010/main" val="2826063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D0C37-7F8B-25AE-77DB-5641DB5B4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800" dirty="0">
                <a:solidFill>
                  <a:schemeClr val="bg2"/>
                </a:solidFill>
                <a:latin typeface="Franklin Gothic Demi" panose="020B0703020102020204" pitchFamily="34" charset="0"/>
              </a:rPr>
              <a:t>Het </a:t>
            </a:r>
            <a:r>
              <a:rPr lang="en-GB" sz="3800" dirty="0" err="1">
                <a:solidFill>
                  <a:schemeClr val="bg2"/>
                </a:solidFill>
                <a:latin typeface="Franklin Gothic Demi" panose="020B0703020102020204" pitchFamily="34" charset="0"/>
              </a:rPr>
              <a:t>onderzoek</a:t>
            </a:r>
            <a:r>
              <a:rPr lang="en-GB" sz="3800" dirty="0">
                <a:solidFill>
                  <a:schemeClr val="bg2"/>
                </a:solidFill>
                <a:latin typeface="Franklin Gothic Demi" panose="020B0703020102020204" pitchFamily="34" charset="0"/>
              </a:rPr>
              <a:t> 		</a:t>
            </a:r>
            <a:r>
              <a:rPr lang="en-GB" sz="2400" dirty="0" err="1">
                <a:solidFill>
                  <a:schemeClr val="accent1"/>
                </a:solidFill>
                <a:latin typeface="Aptos Light" panose="020B0004020202020204" pitchFamily="34" charset="0"/>
              </a:rPr>
              <a:t>achtergrond</a:t>
            </a:r>
            <a:endParaRPr lang="en-GB" sz="2400" dirty="0">
              <a:solidFill>
                <a:schemeClr val="accent1"/>
              </a:solidFill>
              <a:latin typeface="Aptos Light" panose="020B0004020202020204" pitchFamily="34" charset="0"/>
            </a:endParaRP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EF151D32-9EB8-6647-D3EE-AF2BB218A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7154" y="1825624"/>
            <a:ext cx="3119071" cy="4170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>
                <a:solidFill>
                  <a:schemeClr val="bg2"/>
                </a:solidFill>
              </a:rPr>
              <a:t>Meten </a:t>
            </a:r>
            <a:r>
              <a:rPr lang="en-GB" sz="2400" dirty="0" err="1">
                <a:solidFill>
                  <a:schemeClr val="bg2"/>
                </a:solidFill>
              </a:rPr>
              <a:t>oordeel</a:t>
            </a:r>
            <a:r>
              <a:rPr lang="en-GB" sz="2400" dirty="0">
                <a:solidFill>
                  <a:schemeClr val="bg2"/>
                </a:solidFill>
              </a:rPr>
              <a:t> </a:t>
            </a:r>
            <a:r>
              <a:rPr lang="en-GB" sz="2400" dirty="0" err="1">
                <a:solidFill>
                  <a:schemeClr val="bg2"/>
                </a:solidFill>
              </a:rPr>
              <a:t>kwaliteit</a:t>
            </a:r>
            <a:r>
              <a:rPr lang="en-GB" sz="2400" dirty="0">
                <a:solidFill>
                  <a:schemeClr val="bg2"/>
                </a:solidFill>
              </a:rPr>
              <a:t> </a:t>
            </a:r>
            <a:r>
              <a:rPr lang="en-GB" sz="2400" dirty="0" err="1">
                <a:solidFill>
                  <a:schemeClr val="bg2"/>
                </a:solidFill>
              </a:rPr>
              <a:t>overheids-dienstverlening</a:t>
            </a:r>
            <a:r>
              <a:rPr lang="en-GB" sz="2400" dirty="0">
                <a:solidFill>
                  <a:schemeClr val="bg2"/>
                </a:solidFill>
              </a:rPr>
              <a:t> burgers </a:t>
            </a:r>
            <a:r>
              <a:rPr lang="en-GB" sz="2400" dirty="0" err="1">
                <a:solidFill>
                  <a:schemeClr val="bg2"/>
                </a:solidFill>
              </a:rPr>
              <a:t>en</a:t>
            </a:r>
            <a:r>
              <a:rPr lang="en-GB" sz="2400" dirty="0">
                <a:solidFill>
                  <a:schemeClr val="bg2"/>
                </a:solidFill>
              </a:rPr>
              <a:t> </a:t>
            </a:r>
            <a:r>
              <a:rPr lang="en-GB" sz="2400" dirty="0" err="1">
                <a:solidFill>
                  <a:schemeClr val="bg2"/>
                </a:solidFill>
              </a:rPr>
              <a:t>bedrijven</a:t>
            </a:r>
            <a:r>
              <a:rPr lang="en-GB" sz="2400" dirty="0">
                <a:solidFill>
                  <a:schemeClr val="bg2"/>
                </a:solidFill>
              </a:rPr>
              <a:t>.</a:t>
            </a:r>
          </a:p>
          <a:p>
            <a:pPr marL="0" indent="0">
              <a:buNone/>
            </a:pPr>
            <a:endParaRPr lang="en-GB" sz="2400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en-GB" sz="2400" dirty="0">
                <a:solidFill>
                  <a:schemeClr val="bg2"/>
                </a:solidFill>
              </a:rPr>
              <a:t>Vast </a:t>
            </a:r>
            <a:r>
              <a:rPr lang="en-GB" sz="2400" dirty="0" err="1">
                <a:solidFill>
                  <a:schemeClr val="bg2"/>
                </a:solidFill>
              </a:rPr>
              <a:t>deel</a:t>
            </a:r>
            <a:r>
              <a:rPr lang="en-GB" sz="2400" dirty="0">
                <a:solidFill>
                  <a:schemeClr val="bg2"/>
                </a:solidFill>
              </a:rPr>
              <a:t> + </a:t>
            </a:r>
            <a:r>
              <a:rPr lang="en-GB" sz="2400" dirty="0" err="1">
                <a:solidFill>
                  <a:schemeClr val="bg2"/>
                </a:solidFill>
              </a:rPr>
              <a:t>thematisch</a:t>
            </a:r>
            <a:r>
              <a:rPr lang="en-GB" sz="2400" dirty="0">
                <a:solidFill>
                  <a:schemeClr val="bg2"/>
                </a:solidFill>
              </a:rPr>
              <a:t> </a:t>
            </a:r>
            <a:r>
              <a:rPr lang="en-GB" sz="2400" dirty="0" err="1">
                <a:solidFill>
                  <a:schemeClr val="bg2"/>
                </a:solidFill>
              </a:rPr>
              <a:t>deel</a:t>
            </a:r>
            <a:endParaRPr lang="en-GB" sz="2400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en-GB" sz="2400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en-GB" sz="2400" dirty="0">
                <a:solidFill>
                  <a:schemeClr val="bg2"/>
                </a:solidFill>
              </a:rPr>
              <a:t>Vier </a:t>
            </a:r>
            <a:r>
              <a:rPr lang="en-GB" sz="2400" dirty="0" err="1">
                <a:solidFill>
                  <a:schemeClr val="bg2"/>
                </a:solidFill>
              </a:rPr>
              <a:t>metingen</a:t>
            </a:r>
            <a:r>
              <a:rPr lang="en-GB" sz="2400" dirty="0">
                <a:solidFill>
                  <a:schemeClr val="bg2"/>
                </a:solidFill>
              </a:rPr>
              <a:t> </a:t>
            </a:r>
            <a:r>
              <a:rPr lang="en-GB" sz="2400" dirty="0" err="1">
                <a:solidFill>
                  <a:schemeClr val="bg2"/>
                </a:solidFill>
              </a:rPr>
              <a:t>sinds</a:t>
            </a:r>
            <a:r>
              <a:rPr lang="en-GB" sz="2400" dirty="0">
                <a:solidFill>
                  <a:schemeClr val="bg2"/>
                </a:solidFill>
              </a:rPr>
              <a:t> 2019.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97439FB-2DB2-DCCB-BEE2-65E9235FE7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111994"/>
              </p:ext>
            </p:extLst>
          </p:nvPr>
        </p:nvGraphicFramePr>
        <p:xfrm>
          <a:off x="5188017" y="2050181"/>
          <a:ext cx="6737684" cy="40618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1889">
                  <a:extLst>
                    <a:ext uri="{9D8B030D-6E8A-4147-A177-3AD203B41FA5}">
                      <a16:colId xmlns:a16="http://schemas.microsoft.com/office/drawing/2014/main" val="2289649011"/>
                    </a:ext>
                  </a:extLst>
                </a:gridCol>
                <a:gridCol w="1812845">
                  <a:extLst>
                    <a:ext uri="{9D8B030D-6E8A-4147-A177-3AD203B41FA5}">
                      <a16:colId xmlns:a16="http://schemas.microsoft.com/office/drawing/2014/main" val="1161237884"/>
                    </a:ext>
                  </a:extLst>
                </a:gridCol>
                <a:gridCol w="3522950">
                  <a:extLst>
                    <a:ext uri="{9D8B030D-6E8A-4147-A177-3AD203B41FA5}">
                      <a16:colId xmlns:a16="http://schemas.microsoft.com/office/drawing/2014/main" val="3467051169"/>
                    </a:ext>
                  </a:extLst>
                </a:gridCol>
              </a:tblGrid>
              <a:tr h="137136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nl-NL" sz="2800" dirty="0">
                          <a:effectLst/>
                          <a:latin typeface="Aptos Light" panose="020B0004020202020204" pitchFamily="34" charset="0"/>
                        </a:rPr>
                        <a:t>Jaar</a:t>
                      </a:r>
                      <a:endParaRPr lang="en-GB" sz="2800" dirty="0">
                        <a:solidFill>
                          <a:srgbClr val="333355"/>
                        </a:solidFill>
                        <a:effectLst/>
                        <a:latin typeface="Aptos Light" panose="020B0004020202020204" pitchFamily="34" charset="0"/>
                        <a:ea typeface="SimSu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rgbClr val="39494D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nl-NL" sz="2800" dirty="0">
                          <a:effectLst/>
                          <a:latin typeface="Aptos Light" panose="020B0004020202020204" pitchFamily="34" charset="0"/>
                        </a:rPr>
                        <a:t>Totale respons</a:t>
                      </a:r>
                      <a:endParaRPr lang="en-GB" sz="2800" dirty="0">
                        <a:solidFill>
                          <a:srgbClr val="333355"/>
                        </a:solidFill>
                        <a:effectLst/>
                        <a:latin typeface="Aptos Light" panose="020B0004020202020204" pitchFamily="34" charset="0"/>
                        <a:ea typeface="SimSu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rgbClr val="39494D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nl-NL" sz="2800" dirty="0">
                          <a:effectLst/>
                          <a:latin typeface="Aptos Light" panose="020B0004020202020204" pitchFamily="34" charset="0"/>
                        </a:rPr>
                        <a:t>Focus themadeel</a:t>
                      </a:r>
                      <a:endParaRPr lang="en-GB" sz="2800" dirty="0">
                        <a:solidFill>
                          <a:srgbClr val="333355"/>
                        </a:solidFill>
                        <a:effectLst/>
                        <a:latin typeface="Aptos Light" panose="020B0004020202020204" pitchFamily="34" charset="0"/>
                        <a:ea typeface="SimSu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rgbClr val="3949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3945022"/>
                  </a:ext>
                </a:extLst>
              </a:tr>
              <a:tr h="67262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nl-NL" sz="2800" dirty="0">
                          <a:effectLst/>
                          <a:latin typeface="Aptos Light" panose="020B0004020202020204" pitchFamily="34" charset="0"/>
                        </a:rPr>
                        <a:t>2019</a:t>
                      </a:r>
                      <a:endParaRPr lang="en-GB" sz="2800" dirty="0">
                        <a:solidFill>
                          <a:srgbClr val="333355"/>
                        </a:solidFill>
                        <a:effectLst/>
                        <a:latin typeface="Aptos Light" panose="020B0004020202020204" pitchFamily="34" charset="0"/>
                        <a:ea typeface="SimSu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rgbClr val="39494D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nl-NL" sz="2800" dirty="0">
                          <a:effectLst/>
                          <a:latin typeface="Aptos Light" panose="020B0004020202020204" pitchFamily="34" charset="0"/>
                        </a:rPr>
                        <a:t>3702</a:t>
                      </a:r>
                      <a:endParaRPr lang="en-GB" sz="2800" dirty="0">
                        <a:solidFill>
                          <a:srgbClr val="333355"/>
                        </a:solidFill>
                        <a:effectLst/>
                        <a:latin typeface="Aptos Light" panose="020B0004020202020204" pitchFamily="34" charset="0"/>
                        <a:ea typeface="SimSu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nl-NL" sz="2800" dirty="0">
                          <a:effectLst/>
                          <a:latin typeface="Aptos Light" panose="020B0004020202020204" pitchFamily="34" charset="0"/>
                        </a:rPr>
                        <a:t>Regie op gegevens</a:t>
                      </a:r>
                      <a:endParaRPr lang="en-GB" sz="2800" dirty="0">
                        <a:solidFill>
                          <a:srgbClr val="333355"/>
                        </a:solidFill>
                        <a:effectLst/>
                        <a:latin typeface="Aptos Light" panose="020B0004020202020204" pitchFamily="34" charset="0"/>
                        <a:ea typeface="SimSu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6399620"/>
                  </a:ext>
                </a:extLst>
              </a:tr>
              <a:tr h="67262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nl-NL" sz="2800" dirty="0">
                          <a:effectLst/>
                          <a:latin typeface="Aptos Light" panose="020B0004020202020204" pitchFamily="34" charset="0"/>
                        </a:rPr>
                        <a:t>2020</a:t>
                      </a:r>
                      <a:endParaRPr lang="en-GB" sz="2800" dirty="0">
                        <a:solidFill>
                          <a:srgbClr val="333355"/>
                        </a:solidFill>
                        <a:effectLst/>
                        <a:latin typeface="Aptos Light" panose="020B0004020202020204" pitchFamily="34" charset="0"/>
                        <a:ea typeface="SimSu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rgbClr val="39494D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nl-NL" sz="2800" dirty="0">
                          <a:effectLst/>
                          <a:latin typeface="Aptos Light" panose="020B0004020202020204" pitchFamily="34" charset="0"/>
                        </a:rPr>
                        <a:t>4080</a:t>
                      </a:r>
                      <a:endParaRPr lang="en-GB" sz="2800" dirty="0">
                        <a:solidFill>
                          <a:srgbClr val="333355"/>
                        </a:solidFill>
                        <a:effectLst/>
                        <a:latin typeface="Aptos Light" panose="020B0004020202020204" pitchFamily="34" charset="0"/>
                        <a:ea typeface="SimSu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nl-NL" sz="2800" dirty="0">
                          <a:effectLst/>
                          <a:latin typeface="Aptos Light" panose="020B0004020202020204" pitchFamily="34" charset="0"/>
                        </a:rPr>
                        <a:t>COVID-19</a:t>
                      </a:r>
                      <a:endParaRPr lang="en-GB" sz="2800" dirty="0">
                        <a:solidFill>
                          <a:srgbClr val="333355"/>
                        </a:solidFill>
                        <a:effectLst/>
                        <a:latin typeface="Aptos Light" panose="020B0004020202020204" pitchFamily="34" charset="0"/>
                        <a:ea typeface="SimSu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5032259"/>
                  </a:ext>
                </a:extLst>
              </a:tr>
              <a:tr h="67262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nl-NL" sz="2800" dirty="0">
                          <a:effectLst/>
                          <a:latin typeface="Aptos Light" panose="020B0004020202020204" pitchFamily="34" charset="0"/>
                        </a:rPr>
                        <a:t>2022</a:t>
                      </a:r>
                      <a:endParaRPr lang="en-GB" sz="2800" dirty="0">
                        <a:solidFill>
                          <a:srgbClr val="333355"/>
                        </a:solidFill>
                        <a:effectLst/>
                        <a:latin typeface="Aptos Light" panose="020B0004020202020204" pitchFamily="34" charset="0"/>
                        <a:ea typeface="SimSu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rgbClr val="39494D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nl-NL" sz="2800">
                          <a:effectLst/>
                          <a:latin typeface="Aptos Light" panose="020B0004020202020204" pitchFamily="34" charset="0"/>
                        </a:rPr>
                        <a:t>4800</a:t>
                      </a:r>
                      <a:endParaRPr lang="en-GB" sz="2800">
                        <a:solidFill>
                          <a:srgbClr val="333355"/>
                        </a:solidFill>
                        <a:effectLst/>
                        <a:latin typeface="Aptos Light" panose="020B0004020202020204" pitchFamily="34" charset="0"/>
                        <a:ea typeface="SimSu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nl-NL" sz="2800" dirty="0">
                          <a:effectLst/>
                          <a:latin typeface="Aptos Light" panose="020B0004020202020204" pitchFamily="34" charset="0"/>
                        </a:rPr>
                        <a:t>Vertrouwen</a:t>
                      </a:r>
                      <a:endParaRPr lang="en-GB" sz="2800" dirty="0">
                        <a:solidFill>
                          <a:srgbClr val="333355"/>
                        </a:solidFill>
                        <a:effectLst/>
                        <a:latin typeface="Aptos Light" panose="020B0004020202020204" pitchFamily="34" charset="0"/>
                        <a:ea typeface="SimSu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01651516"/>
                  </a:ext>
                </a:extLst>
              </a:tr>
              <a:tr h="67262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nl-NL" sz="2800" dirty="0">
                          <a:effectLst/>
                          <a:latin typeface="Aptos Light" panose="020B0004020202020204" pitchFamily="34" charset="0"/>
                        </a:rPr>
                        <a:t>2025</a:t>
                      </a:r>
                      <a:endParaRPr lang="en-GB" sz="2800" dirty="0">
                        <a:solidFill>
                          <a:srgbClr val="333355"/>
                        </a:solidFill>
                        <a:effectLst/>
                        <a:latin typeface="Aptos Light" panose="020B0004020202020204" pitchFamily="34" charset="0"/>
                        <a:ea typeface="SimSu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rgbClr val="39494D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nl-NL" sz="2800" dirty="0">
                          <a:effectLst/>
                          <a:latin typeface="Aptos Light" panose="020B0004020202020204" pitchFamily="34" charset="0"/>
                        </a:rPr>
                        <a:t>4982</a:t>
                      </a:r>
                      <a:endParaRPr lang="en-GB" sz="2800" dirty="0">
                        <a:solidFill>
                          <a:srgbClr val="333355"/>
                        </a:solidFill>
                        <a:effectLst/>
                        <a:latin typeface="Aptos Light" panose="020B0004020202020204" pitchFamily="34" charset="0"/>
                        <a:ea typeface="SimSu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nl-NL" sz="2800" dirty="0">
                          <a:effectLst/>
                          <a:latin typeface="Aptos Light" panose="020B0004020202020204" pitchFamily="34" charset="0"/>
                        </a:rPr>
                        <a:t>1Overheid</a:t>
                      </a:r>
                      <a:endParaRPr lang="en-GB" sz="2800" dirty="0">
                        <a:solidFill>
                          <a:srgbClr val="333355"/>
                        </a:solidFill>
                        <a:effectLst/>
                        <a:latin typeface="Aptos Light" panose="020B0004020202020204" pitchFamily="34" charset="0"/>
                        <a:ea typeface="SimSu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31792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1569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666AC0-3140-BDC0-5551-3C1D5B030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78830-4CFE-7334-DFE3-6D213B5D3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800" dirty="0" err="1">
                <a:solidFill>
                  <a:srgbClr val="147689"/>
                </a:solidFill>
                <a:latin typeface="Franklin Gothic Demi" panose="020B0703020102020204" pitchFamily="34" charset="0"/>
              </a:rPr>
              <a:t>Oordeel</a:t>
            </a:r>
            <a:r>
              <a:rPr lang="en-GB" sz="3800" dirty="0">
                <a:solidFill>
                  <a:srgbClr val="147689"/>
                </a:solidFill>
                <a:latin typeface="Franklin Gothic Demi" panose="020B0703020102020204" pitchFamily="34" charset="0"/>
              </a:rPr>
              <a:t> </a:t>
            </a:r>
            <a:r>
              <a:rPr lang="en-GB" sz="3800" dirty="0" err="1">
                <a:solidFill>
                  <a:srgbClr val="147689"/>
                </a:solidFill>
                <a:latin typeface="Franklin Gothic Demi" panose="020B0703020102020204" pitchFamily="34" charset="0"/>
              </a:rPr>
              <a:t>kwaliteit</a:t>
            </a:r>
            <a:r>
              <a:rPr lang="en-GB" sz="3800" dirty="0">
                <a:solidFill>
                  <a:srgbClr val="147689"/>
                </a:solidFill>
                <a:latin typeface="Franklin Gothic Demi" panose="020B0703020102020204" pitchFamily="34" charset="0"/>
              </a:rPr>
              <a:t> </a:t>
            </a:r>
            <a:r>
              <a:rPr lang="en-GB" sz="2400" dirty="0">
                <a:solidFill>
                  <a:srgbClr val="39494D"/>
                </a:solidFill>
                <a:latin typeface="Aptos Light" panose="020B0004020202020204" pitchFamily="34" charset="0"/>
              </a:rPr>
              <a:t>| </a:t>
            </a:r>
            <a:r>
              <a:rPr lang="en-GB" sz="2400" dirty="0" err="1">
                <a:solidFill>
                  <a:srgbClr val="39494D"/>
                </a:solidFill>
                <a:latin typeface="Aptos Light" panose="020B0004020202020204" pitchFamily="34" charset="0"/>
              </a:rPr>
              <a:t>stijgende</a:t>
            </a:r>
            <a:r>
              <a:rPr lang="en-GB" sz="2400" dirty="0">
                <a:solidFill>
                  <a:srgbClr val="39494D"/>
                </a:solidFill>
                <a:latin typeface="Aptos Light" panose="020B0004020202020204" pitchFamily="34" charset="0"/>
              </a:rPr>
              <a:t> trend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5862C24-E636-2A00-B65A-ECFDBDB82A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3375797"/>
              </p:ext>
            </p:extLst>
          </p:nvPr>
        </p:nvGraphicFramePr>
        <p:xfrm>
          <a:off x="1453414" y="1597795"/>
          <a:ext cx="10308658" cy="4895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 Box 30">
            <a:extLst>
              <a:ext uri="{FF2B5EF4-FFF2-40B4-BE49-F238E27FC236}">
                <a16:creationId xmlns:a16="http://schemas.microsoft.com/office/drawing/2014/main" id="{DD481E9E-466F-1979-7BC4-808F84C74D2B}"/>
              </a:ext>
            </a:extLst>
          </p:cNvPr>
          <p:cNvSpPr txBox="1"/>
          <p:nvPr/>
        </p:nvSpPr>
        <p:spPr>
          <a:xfrm>
            <a:off x="567891" y="5317511"/>
            <a:ext cx="782386" cy="207393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68182"/>
              </a:lnSpc>
              <a:spcAft>
                <a:spcPts val="600"/>
              </a:spcAft>
              <a:buNone/>
            </a:pPr>
            <a:r>
              <a:rPr lang="nl-NL" sz="1600" dirty="0">
                <a:solidFill>
                  <a:srgbClr val="333355"/>
                </a:solidFill>
                <a:effectLst/>
                <a:latin typeface="Aptos Light" panose="020B000402020202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Heel negatief</a:t>
            </a:r>
            <a:endParaRPr lang="en-GB" sz="1600" dirty="0">
              <a:solidFill>
                <a:srgbClr val="333355"/>
              </a:solidFill>
              <a:effectLst/>
              <a:latin typeface="Aptos Light" panose="020B000402020202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13" name="Text Box 31">
            <a:extLst>
              <a:ext uri="{FF2B5EF4-FFF2-40B4-BE49-F238E27FC236}">
                <a16:creationId xmlns:a16="http://schemas.microsoft.com/office/drawing/2014/main" id="{6BFC626D-8494-289E-5D44-FBCE1D1A3DB9}"/>
              </a:ext>
            </a:extLst>
          </p:cNvPr>
          <p:cNvSpPr txBox="1"/>
          <p:nvPr/>
        </p:nvSpPr>
        <p:spPr>
          <a:xfrm>
            <a:off x="567891" y="3557423"/>
            <a:ext cx="782386" cy="21099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68182"/>
              </a:lnSpc>
              <a:spcAft>
                <a:spcPts val="600"/>
              </a:spcAft>
              <a:buNone/>
            </a:pPr>
            <a:r>
              <a:rPr lang="nl-NL" sz="1600" dirty="0">
                <a:solidFill>
                  <a:srgbClr val="333355"/>
                </a:solidFill>
                <a:effectLst/>
                <a:latin typeface="Aptos Light" panose="020B000402020202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Neutraal</a:t>
            </a:r>
            <a:endParaRPr lang="en-GB" sz="1600" dirty="0">
              <a:solidFill>
                <a:srgbClr val="333355"/>
              </a:solidFill>
              <a:effectLst/>
              <a:latin typeface="Aptos Light" panose="020B000402020202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15" name="Text Box 33">
            <a:extLst>
              <a:ext uri="{FF2B5EF4-FFF2-40B4-BE49-F238E27FC236}">
                <a16:creationId xmlns:a16="http://schemas.microsoft.com/office/drawing/2014/main" id="{18429D2C-4F8D-2376-7539-AAA54E568F29}"/>
              </a:ext>
            </a:extLst>
          </p:cNvPr>
          <p:cNvSpPr txBox="1"/>
          <p:nvPr/>
        </p:nvSpPr>
        <p:spPr>
          <a:xfrm>
            <a:off x="567891" y="1690688"/>
            <a:ext cx="782386" cy="207843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68182"/>
              </a:lnSpc>
              <a:spcAft>
                <a:spcPts val="600"/>
              </a:spcAft>
              <a:buNone/>
            </a:pPr>
            <a:r>
              <a:rPr lang="nl-NL" sz="1600" dirty="0">
                <a:solidFill>
                  <a:srgbClr val="333355"/>
                </a:solidFill>
                <a:effectLst/>
                <a:latin typeface="Aptos Light" panose="020B000402020202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Heel positief</a:t>
            </a:r>
            <a:endParaRPr lang="en-GB" sz="1600" dirty="0">
              <a:solidFill>
                <a:srgbClr val="333355"/>
              </a:solidFill>
              <a:effectLst/>
              <a:latin typeface="Aptos Light" panose="020B000402020202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8623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Chart bld="series" animBg="0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21E06E-5574-DF21-C1E0-21A63807C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E0A50-7E1E-87F4-6E48-0B1576C7F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800" dirty="0" err="1">
                <a:solidFill>
                  <a:srgbClr val="147689"/>
                </a:solidFill>
                <a:latin typeface="Franklin Gothic Demi" panose="020B0703020102020204" pitchFamily="34" charset="0"/>
              </a:rPr>
              <a:t>Oordeel</a:t>
            </a:r>
            <a:r>
              <a:rPr lang="en-GB" sz="3800" dirty="0">
                <a:solidFill>
                  <a:srgbClr val="147689"/>
                </a:solidFill>
                <a:latin typeface="Franklin Gothic Demi" panose="020B0703020102020204" pitchFamily="34" charset="0"/>
              </a:rPr>
              <a:t> </a:t>
            </a:r>
            <a:r>
              <a:rPr lang="en-GB" sz="3800" dirty="0" err="1">
                <a:solidFill>
                  <a:srgbClr val="147689"/>
                </a:solidFill>
                <a:latin typeface="Franklin Gothic Demi" panose="020B0703020102020204" pitchFamily="34" charset="0"/>
              </a:rPr>
              <a:t>kwaliteit</a:t>
            </a:r>
            <a:r>
              <a:rPr lang="en-GB" sz="3800" dirty="0">
                <a:solidFill>
                  <a:srgbClr val="147689"/>
                </a:solidFill>
                <a:latin typeface="Franklin Gothic Demi" panose="020B0703020102020204" pitchFamily="34" charset="0"/>
              </a:rPr>
              <a:t> </a:t>
            </a:r>
            <a:r>
              <a:rPr lang="en-GB" sz="2400" dirty="0">
                <a:solidFill>
                  <a:srgbClr val="39494D"/>
                </a:solidFill>
                <a:latin typeface="Aptos Light" panose="020B0004020202020204" pitchFamily="34" charset="0"/>
              </a:rPr>
              <a:t>| </a:t>
            </a:r>
            <a:r>
              <a:rPr lang="en-GB" sz="2400" dirty="0" err="1">
                <a:solidFill>
                  <a:srgbClr val="39494D"/>
                </a:solidFill>
                <a:latin typeface="Aptos Light" panose="020B0004020202020204" pitchFamily="34" charset="0"/>
              </a:rPr>
              <a:t>Verdeling</a:t>
            </a:r>
            <a:r>
              <a:rPr lang="en-GB" sz="2400" dirty="0">
                <a:solidFill>
                  <a:srgbClr val="39494D"/>
                </a:solidFill>
                <a:latin typeface="Aptos Light" panose="020B0004020202020204" pitchFamily="34" charset="0"/>
              </a:rPr>
              <a:t> </a:t>
            </a:r>
            <a:r>
              <a:rPr lang="en-GB" sz="2400" dirty="0" err="1">
                <a:solidFill>
                  <a:srgbClr val="39494D"/>
                </a:solidFill>
                <a:latin typeface="Aptos Light" panose="020B0004020202020204" pitchFamily="34" charset="0"/>
              </a:rPr>
              <a:t>oordeel</a:t>
            </a:r>
            <a:r>
              <a:rPr lang="en-GB" sz="2400" dirty="0">
                <a:solidFill>
                  <a:srgbClr val="39494D"/>
                </a:solidFill>
                <a:latin typeface="Aptos Light" panose="020B0004020202020204" pitchFamily="34" charset="0"/>
              </a:rPr>
              <a:t> </a:t>
            </a:r>
            <a:r>
              <a:rPr lang="en-GB" sz="2400" dirty="0" err="1">
                <a:solidFill>
                  <a:srgbClr val="39494D"/>
                </a:solidFill>
                <a:latin typeface="Aptos Light" panose="020B0004020202020204" pitchFamily="34" charset="0"/>
              </a:rPr>
              <a:t>kwaliteit</a:t>
            </a:r>
            <a:endParaRPr lang="en-GB" sz="2400" dirty="0">
              <a:solidFill>
                <a:srgbClr val="39494D"/>
              </a:solidFill>
              <a:latin typeface="Aptos Light" panose="020B0004020202020204" pitchFamily="34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09A325D-7D69-45D2-96B1-E4B63B2D4B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1640906"/>
              </p:ext>
            </p:extLst>
          </p:nvPr>
        </p:nvGraphicFramePr>
        <p:xfrm>
          <a:off x="838200" y="1499647"/>
          <a:ext cx="10744200" cy="51478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36384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seriesEl" animBg="0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164467-417C-42DC-7638-DF653D629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B45EE-4756-DA0D-EE8E-35E1AEA4E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800" dirty="0" err="1">
                <a:solidFill>
                  <a:srgbClr val="147689"/>
                </a:solidFill>
                <a:latin typeface="Franklin Gothic Demi" panose="020B0703020102020204" pitchFamily="34" charset="0"/>
              </a:rPr>
              <a:t>Oordeel</a:t>
            </a:r>
            <a:r>
              <a:rPr lang="en-GB" sz="3800" dirty="0">
                <a:solidFill>
                  <a:srgbClr val="147689"/>
                </a:solidFill>
                <a:latin typeface="Franklin Gothic Demi" panose="020B0703020102020204" pitchFamily="34" charset="0"/>
              </a:rPr>
              <a:t> </a:t>
            </a:r>
            <a:r>
              <a:rPr lang="en-GB" sz="3800" dirty="0" err="1">
                <a:solidFill>
                  <a:srgbClr val="147689"/>
                </a:solidFill>
                <a:latin typeface="Franklin Gothic Demi" panose="020B0703020102020204" pitchFamily="34" charset="0"/>
              </a:rPr>
              <a:t>aspecten</a:t>
            </a:r>
            <a:r>
              <a:rPr lang="en-GB" sz="3800" dirty="0">
                <a:solidFill>
                  <a:srgbClr val="147689"/>
                </a:solidFill>
                <a:latin typeface="Franklin Gothic Demi" panose="020B0703020102020204" pitchFamily="34" charset="0"/>
              </a:rPr>
              <a:t> </a:t>
            </a:r>
            <a:r>
              <a:rPr lang="en-GB" sz="2400" dirty="0">
                <a:solidFill>
                  <a:srgbClr val="39494D"/>
                </a:solidFill>
                <a:latin typeface="Aptos Light" panose="020B0004020202020204" pitchFamily="34" charset="0"/>
              </a:rPr>
              <a:t>| 2025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FCC16C5-2C83-4E84-8399-A36DFF7B1D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0459729"/>
              </p:ext>
            </p:extLst>
          </p:nvPr>
        </p:nvGraphicFramePr>
        <p:xfrm>
          <a:off x="534202" y="1444306"/>
          <a:ext cx="10515599" cy="5197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99683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 animBg="0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35B5FD-75C0-E678-F687-BB39E187F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DDD23EC-8B94-01DE-8421-83AD517EEA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3963847"/>
              </p:ext>
            </p:extLst>
          </p:nvPr>
        </p:nvGraphicFramePr>
        <p:xfrm>
          <a:off x="384821" y="1383323"/>
          <a:ext cx="11245010" cy="53315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D5B5A01-7A2D-E308-5724-5DEDCCF8D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3800" dirty="0" err="1">
                <a:solidFill>
                  <a:schemeClr val="bg2"/>
                </a:solidFill>
                <a:latin typeface="Franklin Gothic Demi" panose="020B0703020102020204" pitchFamily="34" charset="0"/>
              </a:rPr>
              <a:t>Kanaalgebruik</a:t>
            </a:r>
            <a:r>
              <a:rPr lang="en-GB" sz="3800" dirty="0">
                <a:solidFill>
                  <a:schemeClr val="bg2"/>
                </a:solidFill>
                <a:latin typeface="Franklin Gothic Demi" panose="020B0703020102020204" pitchFamily="34" charset="0"/>
              </a:rPr>
              <a:t> </a:t>
            </a:r>
            <a:r>
              <a:rPr lang="en-GB" sz="2400" dirty="0">
                <a:solidFill>
                  <a:schemeClr val="bg2"/>
                </a:solidFill>
                <a:latin typeface="Aptos Light" panose="020B0004020202020204" pitchFamily="34" charset="0"/>
              </a:rPr>
              <a:t>| </a:t>
            </a:r>
            <a:r>
              <a:rPr lang="en-GB" sz="2400" dirty="0" err="1">
                <a:solidFill>
                  <a:schemeClr val="bg2"/>
                </a:solidFill>
                <a:latin typeface="Aptos Light" panose="020B0004020202020204" pitchFamily="34" charset="0"/>
              </a:rPr>
              <a:t>patronen</a:t>
            </a:r>
            <a:r>
              <a:rPr lang="en-GB" sz="2400" dirty="0">
                <a:solidFill>
                  <a:schemeClr val="bg2"/>
                </a:solidFill>
                <a:latin typeface="Aptos Light" panose="020B0004020202020204" pitchFamily="34" charset="0"/>
              </a:rPr>
              <a:t> in de </a:t>
            </a:r>
            <a:r>
              <a:rPr lang="en-GB" sz="2400" dirty="0" err="1">
                <a:solidFill>
                  <a:schemeClr val="bg2"/>
                </a:solidFill>
                <a:latin typeface="Aptos Light" panose="020B0004020202020204" pitchFamily="34" charset="0"/>
              </a:rPr>
              <a:t>tijd</a:t>
            </a:r>
            <a:endParaRPr lang="en-GB" sz="2400" dirty="0">
              <a:solidFill>
                <a:schemeClr val="bg2"/>
              </a:solidFill>
              <a:latin typeface="Aptos Ligh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597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series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E85145-F368-EB3C-E970-864F766E7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B31FE-BA42-FAC5-E598-628C2F17A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800" dirty="0" err="1">
                <a:solidFill>
                  <a:srgbClr val="147689"/>
                </a:solidFill>
                <a:latin typeface="Franklin Gothic Demi" panose="020B0703020102020204" pitchFamily="34" charset="0"/>
              </a:rPr>
              <a:t>Themadeel</a:t>
            </a:r>
            <a:r>
              <a:rPr lang="en-GB" sz="3800" dirty="0">
                <a:solidFill>
                  <a:srgbClr val="147689"/>
                </a:solidFill>
                <a:latin typeface="Franklin Gothic Demi" panose="020B0703020102020204" pitchFamily="34" charset="0"/>
              </a:rPr>
              <a:t> 1Overheid </a:t>
            </a:r>
            <a:r>
              <a:rPr lang="en-GB" sz="2400" dirty="0">
                <a:solidFill>
                  <a:srgbClr val="39494D"/>
                </a:solidFill>
                <a:latin typeface="Aptos Light" panose="020B0004020202020204" pitchFamily="34" charset="0"/>
              </a:rPr>
              <a:t>| </a:t>
            </a:r>
            <a:r>
              <a:rPr lang="en-GB" sz="2400" dirty="0" err="1">
                <a:solidFill>
                  <a:srgbClr val="39494D"/>
                </a:solidFill>
                <a:latin typeface="Aptos Light" panose="020B0004020202020204" pitchFamily="34" charset="0"/>
              </a:rPr>
              <a:t>houding</a:t>
            </a:r>
            <a:r>
              <a:rPr lang="en-GB" sz="2400" dirty="0">
                <a:solidFill>
                  <a:srgbClr val="39494D"/>
                </a:solidFill>
                <a:latin typeface="Aptos Light" panose="020B0004020202020204" pitchFamily="34" charset="0"/>
              </a:rPr>
              <a:t> ten </a:t>
            </a:r>
            <a:r>
              <a:rPr lang="en-GB" sz="2400" dirty="0" err="1">
                <a:solidFill>
                  <a:srgbClr val="39494D"/>
                </a:solidFill>
                <a:latin typeface="Aptos Light" panose="020B0004020202020204" pitchFamily="34" charset="0"/>
              </a:rPr>
              <a:t>aanzien</a:t>
            </a:r>
            <a:r>
              <a:rPr lang="en-GB" sz="2400" dirty="0">
                <a:solidFill>
                  <a:srgbClr val="39494D"/>
                </a:solidFill>
                <a:latin typeface="Aptos Light" panose="020B0004020202020204" pitchFamily="34" charset="0"/>
              </a:rPr>
              <a:t> van </a:t>
            </a:r>
            <a:r>
              <a:rPr lang="en-GB" sz="2400" dirty="0" err="1">
                <a:solidFill>
                  <a:srgbClr val="39494D"/>
                </a:solidFill>
                <a:latin typeface="Aptos Light" panose="020B0004020202020204" pitchFamily="34" charset="0"/>
              </a:rPr>
              <a:t>integratie</a:t>
            </a:r>
            <a:endParaRPr lang="en-GB" sz="2400" dirty="0">
              <a:solidFill>
                <a:srgbClr val="39494D"/>
              </a:solidFill>
              <a:latin typeface="Aptos Light" panose="020B0004020202020204" pitchFamily="34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DCC114ED-4D26-4B21-A26A-38BFCBE534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0563392"/>
              </p:ext>
            </p:extLst>
          </p:nvPr>
        </p:nvGraphicFramePr>
        <p:xfrm>
          <a:off x="1436914" y="1494971"/>
          <a:ext cx="10341429" cy="52686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Box 30">
            <a:extLst>
              <a:ext uri="{FF2B5EF4-FFF2-40B4-BE49-F238E27FC236}">
                <a16:creationId xmlns:a16="http://schemas.microsoft.com/office/drawing/2014/main" id="{6638E201-6838-1174-015C-452929A81806}"/>
              </a:ext>
            </a:extLst>
          </p:cNvPr>
          <p:cNvSpPr txBox="1"/>
          <p:nvPr/>
        </p:nvSpPr>
        <p:spPr>
          <a:xfrm>
            <a:off x="333829" y="5239657"/>
            <a:ext cx="1016448" cy="28524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68182"/>
              </a:lnSpc>
              <a:spcAft>
                <a:spcPts val="600"/>
              </a:spcAft>
              <a:buNone/>
            </a:pPr>
            <a:r>
              <a:rPr lang="nl-NL" sz="1600" dirty="0">
                <a:solidFill>
                  <a:srgbClr val="333355"/>
                </a:solidFill>
                <a:effectLst/>
                <a:latin typeface="Aptos Light" panose="020B000402020202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Helemaal mee oneens</a:t>
            </a:r>
            <a:endParaRPr lang="en-GB" sz="1600" dirty="0">
              <a:solidFill>
                <a:srgbClr val="333355"/>
              </a:solidFill>
              <a:effectLst/>
              <a:latin typeface="Aptos Light" panose="020B000402020202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8" name="Text Box 31">
            <a:extLst>
              <a:ext uri="{FF2B5EF4-FFF2-40B4-BE49-F238E27FC236}">
                <a16:creationId xmlns:a16="http://schemas.microsoft.com/office/drawing/2014/main" id="{4293A10D-55FF-83B6-04E6-951347A957D1}"/>
              </a:ext>
            </a:extLst>
          </p:cNvPr>
          <p:cNvSpPr txBox="1"/>
          <p:nvPr/>
        </p:nvSpPr>
        <p:spPr>
          <a:xfrm>
            <a:off x="333829" y="3478218"/>
            <a:ext cx="1016448" cy="29019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68182"/>
              </a:lnSpc>
              <a:spcAft>
                <a:spcPts val="600"/>
              </a:spcAft>
              <a:buNone/>
            </a:pPr>
            <a:r>
              <a:rPr lang="nl-NL" sz="1600" dirty="0">
                <a:solidFill>
                  <a:srgbClr val="333355"/>
                </a:solidFill>
                <a:effectLst/>
                <a:latin typeface="Aptos Light" panose="020B000402020202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Neutraal</a:t>
            </a:r>
            <a:endParaRPr lang="en-GB" sz="1600" dirty="0">
              <a:solidFill>
                <a:srgbClr val="333355"/>
              </a:solidFill>
              <a:effectLst/>
              <a:latin typeface="Aptos Light" panose="020B000402020202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10" name="Text Box 33">
            <a:extLst>
              <a:ext uri="{FF2B5EF4-FFF2-40B4-BE49-F238E27FC236}">
                <a16:creationId xmlns:a16="http://schemas.microsoft.com/office/drawing/2014/main" id="{4BDDF188-6B9D-B24C-9A06-AC26F7BCBA0A}"/>
              </a:ext>
            </a:extLst>
          </p:cNvPr>
          <p:cNvSpPr txBox="1"/>
          <p:nvPr/>
        </p:nvSpPr>
        <p:spPr>
          <a:xfrm>
            <a:off x="333829" y="1612666"/>
            <a:ext cx="1016448" cy="28586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68182"/>
              </a:lnSpc>
              <a:spcAft>
                <a:spcPts val="600"/>
              </a:spcAft>
              <a:buNone/>
            </a:pPr>
            <a:r>
              <a:rPr lang="nl-NL" sz="1600" dirty="0">
                <a:solidFill>
                  <a:srgbClr val="333355"/>
                </a:solidFill>
                <a:effectLst/>
                <a:latin typeface="Aptos Light" panose="020B000402020202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Helemaal mee eens</a:t>
            </a:r>
            <a:endParaRPr lang="en-GB" sz="1600" dirty="0">
              <a:solidFill>
                <a:srgbClr val="333355"/>
              </a:solidFill>
              <a:effectLst/>
              <a:latin typeface="Aptos Light" panose="020B000402020202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5626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Chart bld="series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F5CED0-B57E-71C3-FD38-40D1B79B1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DDAB0-CF95-60E2-14DC-19D25315D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800" dirty="0" err="1">
                <a:solidFill>
                  <a:srgbClr val="147689"/>
                </a:solidFill>
                <a:latin typeface="Franklin Gothic Demi" panose="020B0703020102020204" pitchFamily="34" charset="0"/>
              </a:rPr>
              <a:t>Themadeel</a:t>
            </a:r>
            <a:r>
              <a:rPr lang="en-GB" sz="3800" dirty="0">
                <a:solidFill>
                  <a:srgbClr val="147689"/>
                </a:solidFill>
                <a:latin typeface="Franklin Gothic Demi" panose="020B0703020102020204" pitchFamily="34" charset="0"/>
              </a:rPr>
              <a:t> 1Overheid </a:t>
            </a:r>
            <a:r>
              <a:rPr lang="en-GB" sz="2400" dirty="0">
                <a:solidFill>
                  <a:srgbClr val="39494D"/>
                </a:solidFill>
                <a:latin typeface="Aptos Light" panose="020B0004020202020204" pitchFamily="34" charset="0"/>
              </a:rPr>
              <a:t>| online </a:t>
            </a:r>
            <a:r>
              <a:rPr lang="en-GB" sz="2400" dirty="0" err="1">
                <a:solidFill>
                  <a:srgbClr val="39494D"/>
                </a:solidFill>
                <a:latin typeface="Aptos Light" panose="020B0004020202020204" pitchFamily="34" charset="0"/>
              </a:rPr>
              <a:t>integratie</a:t>
            </a:r>
            <a:endParaRPr lang="en-GB" sz="2400" dirty="0">
              <a:solidFill>
                <a:srgbClr val="39494D"/>
              </a:solidFill>
              <a:latin typeface="Aptos Light" panose="020B0004020202020204" pitchFamily="34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9FA74E2-D957-4E87-A1E2-9D531A6F91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4088213"/>
              </p:ext>
            </p:extLst>
          </p:nvPr>
        </p:nvGraphicFramePr>
        <p:xfrm>
          <a:off x="838200" y="1515291"/>
          <a:ext cx="10709365" cy="4977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12411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9D9161-75B6-9B43-981C-4CDE522D7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900A3-A730-0838-17E6-C674ADBC0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800" dirty="0" err="1">
                <a:solidFill>
                  <a:schemeClr val="bg2"/>
                </a:solidFill>
                <a:latin typeface="Franklin Gothic Demi" panose="020B0703020102020204" pitchFamily="34" charset="0"/>
              </a:rPr>
              <a:t>Aandachtsgebieden</a:t>
            </a:r>
            <a:r>
              <a:rPr lang="en-GB" sz="3800" dirty="0">
                <a:solidFill>
                  <a:schemeClr val="bg2"/>
                </a:solidFill>
                <a:latin typeface="Franklin Gothic Demi" panose="020B0703020102020204" pitchFamily="34" charset="0"/>
              </a:rPr>
              <a:t> </a:t>
            </a:r>
            <a:r>
              <a:rPr lang="en-GB" sz="2400" dirty="0">
                <a:solidFill>
                  <a:schemeClr val="bg2"/>
                </a:solidFill>
                <a:latin typeface="Aptos Light" panose="020B0004020202020204" pitchFamily="34" charset="0"/>
              </a:rPr>
              <a:t>| in </a:t>
            </a:r>
            <a:r>
              <a:rPr lang="en-GB" sz="2400" dirty="0" err="1">
                <a:solidFill>
                  <a:schemeClr val="bg2"/>
                </a:solidFill>
                <a:latin typeface="Aptos Light" panose="020B0004020202020204" pitchFamily="34" charset="0"/>
              </a:rPr>
              <a:t>lijn</a:t>
            </a:r>
            <a:r>
              <a:rPr lang="en-GB" sz="2400" dirty="0">
                <a:solidFill>
                  <a:schemeClr val="bg2"/>
                </a:solidFill>
                <a:latin typeface="Aptos Light" panose="020B0004020202020204" pitchFamily="34" charset="0"/>
              </a:rPr>
              <a:t> met de NDS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D70B8A1-88A6-185D-53D3-5AA97F4899AC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2189524" y="1825560"/>
            <a:ext cx="9680895" cy="1513258"/>
          </a:xfrm>
        </p:spPr>
        <p:txBody>
          <a:bodyPr/>
          <a:lstStyle/>
          <a:p>
            <a:pPr marL="0" indent="0">
              <a:buClr>
                <a:srgbClr val="147689"/>
              </a:buClr>
              <a:buNone/>
            </a:pPr>
            <a:r>
              <a:rPr lang="nl-NL" b="1" dirty="0">
                <a:solidFill>
                  <a:schemeClr val="bg1"/>
                </a:solidFill>
                <a:latin typeface="Aptos Light" panose="020B0004020202020204" pitchFamily="34" charset="0"/>
              </a:rPr>
              <a:t>Van veelheid aan kanalen naar één samenhangende overheid</a:t>
            </a:r>
          </a:p>
          <a:p>
            <a:pPr>
              <a:lnSpc>
                <a:spcPct val="80000"/>
              </a:lnSpc>
              <a:buClr>
                <a:srgbClr val="147689"/>
              </a:buClr>
            </a:pPr>
            <a:r>
              <a:rPr lang="nl-NL" sz="2200" dirty="0">
                <a:solidFill>
                  <a:schemeClr val="bg1"/>
                </a:solidFill>
                <a:latin typeface="Aptos Light" panose="020B0004020202020204" pitchFamily="34" charset="0"/>
              </a:rPr>
              <a:t>Doorontwikkeling van online/offline/ondersteunende loketfuncties</a:t>
            </a:r>
          </a:p>
          <a:p>
            <a:pPr>
              <a:lnSpc>
                <a:spcPct val="80000"/>
              </a:lnSpc>
              <a:buClr>
                <a:srgbClr val="147689"/>
              </a:buClr>
            </a:pPr>
            <a:r>
              <a:rPr lang="nl-NL" sz="2200" dirty="0">
                <a:solidFill>
                  <a:schemeClr val="bg1"/>
                </a:solidFill>
                <a:latin typeface="Aptos Light" panose="020B0004020202020204" pitchFamily="34" charset="0"/>
              </a:rPr>
              <a:t>Van ‘1Overheidsbeleving’ naar 1Overheid</a:t>
            </a:r>
            <a:endParaRPr lang="en-GB" sz="2200" dirty="0">
              <a:solidFill>
                <a:schemeClr val="bg1"/>
              </a:solidFill>
              <a:latin typeface="Aptos Light" panose="020B0004020202020204" pitchFamily="34" charset="0"/>
            </a:endParaRP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3883BC2B-57B4-AF73-1D53-ADB0ED9F2452}"/>
              </a:ext>
            </a:extLst>
          </p:cNvPr>
          <p:cNvSpPr txBox="1">
            <a:spLocks/>
          </p:cNvSpPr>
          <p:nvPr/>
        </p:nvSpPr>
        <p:spPr>
          <a:xfrm>
            <a:off x="2189526" y="3303165"/>
            <a:ext cx="9680895" cy="1513258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en-GB" sz="2800" b="0" u="none" strike="noStrike" kern="1200">
                <a:solidFill>
                  <a:schemeClr val="dk1"/>
                </a:solidFill>
                <a:effectLst/>
                <a:uFillTx/>
                <a:latin typeface="Aptos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2400" b="0" u="none" strike="noStrike" kern="1200">
                <a:solidFill>
                  <a:schemeClr val="dk1"/>
                </a:solidFill>
                <a:effectLst/>
                <a:uFillTx/>
                <a:latin typeface="Aptos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2000" b="0" u="none" strike="noStrike" kern="1200">
                <a:solidFill>
                  <a:schemeClr val="dk1"/>
                </a:solidFill>
                <a:effectLst/>
                <a:uFillTx/>
                <a:latin typeface="Aptos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1800" b="0" u="none" strike="noStrike" kern="1200">
                <a:solidFill>
                  <a:schemeClr val="dk1"/>
                </a:solidFill>
                <a:effectLst/>
                <a:uFillTx/>
                <a:latin typeface="Aptos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1800" b="0" u="none" strike="noStrike" kern="1200">
                <a:solidFill>
                  <a:schemeClr val="dk1"/>
                </a:solidFill>
                <a:effectLst/>
                <a:uFillTx/>
                <a:latin typeface="Apto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147689"/>
              </a:buClr>
              <a:buFont typeface="Arial"/>
              <a:buNone/>
            </a:pPr>
            <a:r>
              <a:rPr lang="nl-NL" b="1" dirty="0">
                <a:solidFill>
                  <a:schemeClr val="bg1"/>
                </a:solidFill>
                <a:latin typeface="Aptos Light" panose="020B0004020202020204" pitchFamily="34" charset="0"/>
              </a:rPr>
              <a:t>Investeer in persoonlijke en begrijpelijke dienstverlening </a:t>
            </a:r>
          </a:p>
          <a:p>
            <a:pPr>
              <a:lnSpc>
                <a:spcPct val="80000"/>
              </a:lnSpc>
              <a:buClr>
                <a:srgbClr val="147689"/>
              </a:buClr>
            </a:pPr>
            <a:r>
              <a:rPr lang="nl-NL" sz="2200" dirty="0">
                <a:solidFill>
                  <a:schemeClr val="bg1"/>
                </a:solidFill>
                <a:latin typeface="Aptos Light" panose="020B0004020202020204" pitchFamily="34" charset="0"/>
              </a:rPr>
              <a:t>Mate van persoonlijkheid, inlevingsvermogen en of de overheid er echt voor de mensen is worden relatief laag beoordeeld</a:t>
            </a:r>
          </a:p>
          <a:p>
            <a:pPr>
              <a:lnSpc>
                <a:spcPct val="80000"/>
              </a:lnSpc>
              <a:buClr>
                <a:srgbClr val="147689"/>
              </a:buClr>
            </a:pPr>
            <a:r>
              <a:rPr lang="nl-NL" sz="2200" dirty="0">
                <a:solidFill>
                  <a:schemeClr val="bg1"/>
                </a:solidFill>
                <a:latin typeface="Aptos Light" panose="020B0004020202020204" pitchFamily="34" charset="0"/>
              </a:rPr>
              <a:t>Mensen verwachten (persoonlijke en begrijpelijke) dienstverlening die aansluit bij hun leefwereld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F69D7BF3-B104-691D-A136-9C7B0846A456}"/>
              </a:ext>
            </a:extLst>
          </p:cNvPr>
          <p:cNvSpPr txBox="1">
            <a:spLocks/>
          </p:cNvSpPr>
          <p:nvPr/>
        </p:nvSpPr>
        <p:spPr>
          <a:xfrm>
            <a:off x="2189525" y="5344742"/>
            <a:ext cx="9680895" cy="1513258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en-GB" sz="2800" b="0" u="none" strike="noStrike" kern="1200">
                <a:solidFill>
                  <a:schemeClr val="dk1"/>
                </a:solidFill>
                <a:effectLst/>
                <a:uFillTx/>
                <a:latin typeface="Aptos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2400" b="0" u="none" strike="noStrike" kern="1200">
                <a:solidFill>
                  <a:schemeClr val="dk1"/>
                </a:solidFill>
                <a:effectLst/>
                <a:uFillTx/>
                <a:latin typeface="Aptos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2000" b="0" u="none" strike="noStrike" kern="1200">
                <a:solidFill>
                  <a:schemeClr val="dk1"/>
                </a:solidFill>
                <a:effectLst/>
                <a:uFillTx/>
                <a:latin typeface="Aptos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1800" b="0" u="none" strike="noStrike" kern="1200">
                <a:solidFill>
                  <a:schemeClr val="dk1"/>
                </a:solidFill>
                <a:effectLst/>
                <a:uFillTx/>
                <a:latin typeface="Aptos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1800" b="0" u="none" strike="noStrike" kern="1200">
                <a:solidFill>
                  <a:schemeClr val="dk1"/>
                </a:solidFill>
                <a:effectLst/>
                <a:uFillTx/>
                <a:latin typeface="Apto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147689"/>
              </a:buClr>
              <a:buFont typeface="Arial"/>
              <a:buNone/>
            </a:pPr>
            <a:r>
              <a:rPr lang="nl-NL" b="1" dirty="0">
                <a:solidFill>
                  <a:schemeClr val="bg1"/>
                </a:solidFill>
                <a:latin typeface="Aptos Light" panose="020B0004020202020204" pitchFamily="34" charset="0"/>
              </a:rPr>
              <a:t>Richt kanaalmanagement op wat werkt en stop versnippering</a:t>
            </a:r>
          </a:p>
          <a:p>
            <a:pPr>
              <a:lnSpc>
                <a:spcPct val="80000"/>
              </a:lnSpc>
              <a:buClr>
                <a:srgbClr val="147689"/>
              </a:buClr>
            </a:pPr>
            <a:r>
              <a:rPr lang="nl-NL" sz="2200" dirty="0">
                <a:solidFill>
                  <a:schemeClr val="bg1"/>
                </a:solidFill>
                <a:latin typeface="Aptos Light" panose="020B0004020202020204" pitchFamily="34" charset="0"/>
              </a:rPr>
              <a:t>Kanaalgebruik is stabiel via een aantal ‘kernkanalen’, richt </a:t>
            </a:r>
            <a:r>
              <a:rPr lang="nl-NL" sz="2200" dirty="0" err="1">
                <a:solidFill>
                  <a:schemeClr val="bg1"/>
                </a:solidFill>
                <a:latin typeface="Aptos Light" panose="020B0004020202020204" pitchFamily="34" charset="0"/>
              </a:rPr>
              <a:t>dvl</a:t>
            </a:r>
            <a:r>
              <a:rPr lang="nl-NL" sz="2200" dirty="0">
                <a:solidFill>
                  <a:schemeClr val="bg1"/>
                </a:solidFill>
                <a:latin typeface="Aptos Light" panose="020B0004020202020204" pitchFamily="34" charset="0"/>
              </a:rPr>
              <a:t> daarop in</a:t>
            </a:r>
          </a:p>
          <a:p>
            <a:pPr>
              <a:lnSpc>
                <a:spcPct val="80000"/>
              </a:lnSpc>
              <a:buClr>
                <a:srgbClr val="147689"/>
              </a:buClr>
            </a:pPr>
            <a:r>
              <a:rPr lang="nl-NL" sz="2200" dirty="0">
                <a:solidFill>
                  <a:schemeClr val="bg1"/>
                </a:solidFill>
                <a:latin typeface="Aptos Light" panose="020B0004020202020204" pitchFamily="34" charset="0"/>
              </a:rPr>
              <a:t>Meer kanalen is niet beter: kwaliteit over kwantiteit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7590413D-6247-8319-D898-1D5E95FE7F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080" y="1904470"/>
            <a:ext cx="1239541" cy="114037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7C788998-264C-4540-3C98-DF51F7D534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1850" y="3813153"/>
            <a:ext cx="972000" cy="93312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029E9296-5CC4-0ECD-EB6F-AE411EA2DB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7850" y="5492160"/>
            <a:ext cx="1080000" cy="10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01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530613-D343-71FD-AAE3-75D32707C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A5F5B-38A9-B728-3C7E-2FCD7DAB36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2832" y="1716065"/>
            <a:ext cx="6901842" cy="1793897"/>
          </a:xfrm>
        </p:spPr>
        <p:txBody>
          <a:bodyPr>
            <a:normAutofit/>
          </a:bodyPr>
          <a:lstStyle/>
          <a:p>
            <a:pPr algn="l"/>
            <a:r>
              <a:rPr lang="nl-NL" sz="3200" dirty="0">
                <a:solidFill>
                  <a:schemeClr val="bg1">
                    <a:lumMod val="95000"/>
                  </a:schemeClr>
                </a:solidFill>
                <a:latin typeface="Franklin Gothic Demi" panose="020B0703020102020204" pitchFamily="34" charset="0"/>
              </a:rPr>
              <a:t>Oordeel Burgers en Ondernemers over Overheidsdienstverlening 2025</a:t>
            </a:r>
            <a:endParaRPr lang="en-GB" sz="3200" dirty="0">
              <a:solidFill>
                <a:schemeClr val="bg1">
                  <a:lumMod val="95000"/>
                </a:schemeClr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9A9649-13FA-3D24-9CE2-E0518BBF53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34838" y="4083484"/>
            <a:ext cx="7139836" cy="1174315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GB" dirty="0">
                <a:solidFill>
                  <a:schemeClr val="bg1">
                    <a:lumMod val="95000"/>
                  </a:schemeClr>
                </a:solidFill>
                <a:latin typeface="Aptos Light" panose="020B0004020202020204" pitchFamily="34" charset="0"/>
              </a:rPr>
              <a:t>Willem Pieterson</a:t>
            </a:r>
            <a:r>
              <a:rPr lang="en-GB" sz="1500" dirty="0">
                <a:solidFill>
                  <a:schemeClr val="bg1">
                    <a:lumMod val="95000"/>
                  </a:schemeClr>
                </a:solidFill>
                <a:latin typeface="Aptos Light" panose="020B0004020202020204" pitchFamily="34" charset="0"/>
              </a:rPr>
              <a:t> [ism Verian]</a:t>
            </a:r>
          </a:p>
          <a:p>
            <a:pPr algn="l"/>
            <a:endParaRPr lang="en-GB" dirty="0">
              <a:solidFill>
                <a:schemeClr val="bg1">
                  <a:lumMod val="95000"/>
                </a:schemeClr>
              </a:solidFill>
              <a:latin typeface="Aptos Light" panose="020B0004020202020204" pitchFamily="34" charset="0"/>
            </a:endParaRPr>
          </a:p>
          <a:p>
            <a:pPr algn="l"/>
            <a:r>
              <a:rPr lang="en-GB" dirty="0" err="1">
                <a:solidFill>
                  <a:schemeClr val="bg1">
                    <a:lumMod val="95000"/>
                  </a:schemeClr>
                </a:solidFill>
                <a:latin typeface="Aptos Light" panose="020B0004020202020204" pitchFamily="34" charset="0"/>
              </a:rPr>
              <a:t>SvdU</a:t>
            </a:r>
            <a:r>
              <a:rPr lang="en-GB" dirty="0">
                <a:solidFill>
                  <a:schemeClr val="bg1">
                    <a:lumMod val="95000"/>
                  </a:schemeClr>
                </a:solidFill>
                <a:latin typeface="Aptos Light" panose="020B0004020202020204" pitchFamily="34" charset="0"/>
              </a:rPr>
              <a:t> 2026 / willem@pieterson.com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F6FEA9-9E20-488B-3B1B-35617523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8102" y="0"/>
            <a:ext cx="1793897" cy="1793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8731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20.0.7308"/>
  <p:tag name="SLIDO_PRESENTATION_ID" val="1a9b72e0-925c-451b-be42-912f0a802e89"/>
  <p:tag name="SLIDO_EVENT_UUID" val="fae5e54a-8c55-4c34-84f0-d679619b622f"/>
  <p:tag name="SLIDO_EVENT_SECTION_UUID" val="fc3b47d9-8715-4774-9f84-7f450d2ff2e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F7B10D9E-843D-4581-858B-DF8E33F635C9}" vid="{49F52B04-B2A5-4127-A04C-8C8516E080E7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3732</TotalTime>
  <Words>262</Words>
  <Application>Microsoft Office PowerPoint</Application>
  <PresentationFormat>Widescreen</PresentationFormat>
  <Paragraphs>80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Franklin Gothic Demi</vt:lpstr>
      <vt:lpstr>Aptos Light</vt:lpstr>
      <vt:lpstr>Wingdings</vt:lpstr>
      <vt:lpstr>Arial</vt:lpstr>
      <vt:lpstr>Aptos</vt:lpstr>
      <vt:lpstr>Source Sans Pro Light</vt:lpstr>
      <vt:lpstr>Symbol</vt:lpstr>
      <vt:lpstr>Aptos Display</vt:lpstr>
      <vt:lpstr>Times New Roman</vt:lpstr>
      <vt:lpstr>Office Theme</vt:lpstr>
      <vt:lpstr>1_Office Theme</vt:lpstr>
      <vt:lpstr>Oordeel Burgers en Ondernemers over Overheidsdienstverlening 2025</vt:lpstr>
      <vt:lpstr>Het onderzoek   achtergrond</vt:lpstr>
      <vt:lpstr>Oordeel kwaliteit | stijgende trend</vt:lpstr>
      <vt:lpstr>Oordeel kwaliteit | Verdeling oordeel kwaliteit</vt:lpstr>
      <vt:lpstr>Oordeel aspecten | 2025</vt:lpstr>
      <vt:lpstr>Kanaalgebruik | patronen in de tijd</vt:lpstr>
      <vt:lpstr>Themadeel 1Overheid | houding ten aanzien van integratie</vt:lpstr>
      <vt:lpstr>Themadeel 1Overheid | online integratie</vt:lpstr>
      <vt:lpstr>Aandachtsgebieden | in lijn met de NDS</vt:lpstr>
      <vt:lpstr>Oordeel Burgers en Ondernemers over Overheidsdienstverlening 2025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Willem Pieterson</dc:creator>
  <cp:lastModifiedBy>Willem Pieterson</cp:lastModifiedBy>
  <cp:revision>38</cp:revision>
  <dcterms:created xsi:type="dcterms:W3CDTF">2026-08-27T12:33:16Z</dcterms:created>
  <dcterms:modified xsi:type="dcterms:W3CDTF">2026-10-06T09:13:49Z</dcterms:modified>
</cp:coreProperties>
</file>