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12"/>
  </p:notesMasterIdLst>
  <p:sldIdLst>
    <p:sldId id="422" r:id="rId3"/>
    <p:sldId id="425" r:id="rId4"/>
    <p:sldId id="348" r:id="rId5"/>
    <p:sldId id="406" r:id="rId6"/>
    <p:sldId id="426" r:id="rId7"/>
    <p:sldId id="421" r:id="rId8"/>
    <p:sldId id="427" r:id="rId9"/>
    <p:sldId id="411" r:id="rId10"/>
    <p:sldId id="428" r:id="rId1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1DCC25FD-4B32-4B1D-82C5-31429E20A0E3}">
          <p14:sldIdLst>
            <p14:sldId id="422"/>
            <p14:sldId id="425"/>
            <p14:sldId id="348"/>
            <p14:sldId id="406"/>
            <p14:sldId id="426"/>
            <p14:sldId id="421"/>
            <p14:sldId id="427"/>
            <p14:sldId id="411"/>
            <p14:sldId id="42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paan" initials="M" lastIdx="1" clrIdx="0">
    <p:extLst>
      <p:ext uri="{19B8F6BF-5375-455C-9EA6-DF929625EA0E}">
        <p15:presenceInfo xmlns:p15="http://schemas.microsoft.com/office/powerpoint/2012/main" userId="Spa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AED"/>
    <a:srgbClr val="A55C7E"/>
    <a:srgbClr val="023744"/>
    <a:srgbClr val="C2CFD2"/>
    <a:srgbClr val="B7EDE3"/>
    <a:srgbClr val="6EA7A6"/>
    <a:srgbClr val="859FA5"/>
    <a:srgbClr val="67878F"/>
    <a:srgbClr val="E1E7E9"/>
    <a:srgbClr val="CCE8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Stijl, gemiddeld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50" autoAdjust="0"/>
    <p:restoredTop sz="93419" autoAdjust="0"/>
  </p:normalViewPr>
  <p:slideViewPr>
    <p:cSldViewPr>
      <p:cViewPr varScale="1">
        <p:scale>
          <a:sx n="72" d="100"/>
          <a:sy n="72" d="100"/>
        </p:scale>
        <p:origin x="2489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5F1F33-A585-4619-BC20-7BC0F29A4E10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3F723D-821A-4356-94BC-56F3A65057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8059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3F723D-821A-4356-94BC-56F3A6505714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2405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3F723D-821A-4356-94BC-56F3A6505714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592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3F723D-821A-4356-94BC-56F3A6505714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944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3F723D-821A-4356-94BC-56F3A6505714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3841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3F723D-821A-4356-94BC-56F3A6505714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369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3F723D-821A-4356-94BC-56F3A6505714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7977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inhoud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653" y="8613"/>
            <a:ext cx="11595855" cy="45091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03445" y="4437115"/>
            <a:ext cx="10363200" cy="1470025"/>
          </a:xfrm>
        </p:spPr>
        <p:txBody>
          <a:bodyPr>
            <a:normAutofit/>
          </a:bodyPr>
          <a:lstStyle>
            <a:lvl1pPr>
              <a:defRPr sz="3200" b="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775520" y="198884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532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4452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443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839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0332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5533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7333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378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5223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8689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7990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, Lettertype, schermopname, Graphics&#10;&#10;Door AI gegenereerde inhoud is mogelijk onjuist.">
            <a:extLst>
              <a:ext uri="{FF2B5EF4-FFF2-40B4-BE49-F238E27FC236}">
                <a16:creationId xmlns:a16="http://schemas.microsoft.com/office/drawing/2014/main" id="{FD4AA520-7C66-AB49-2FC1-D3A8C257A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00" b="35300"/>
          <a:stretch/>
        </p:blipFill>
        <p:spPr>
          <a:xfrm>
            <a:off x="0" y="-23427"/>
            <a:ext cx="12192000" cy="435248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03445" y="4437113"/>
            <a:ext cx="10363200" cy="1470025"/>
          </a:xfrm>
        </p:spPr>
        <p:txBody>
          <a:bodyPr>
            <a:normAutofit/>
          </a:bodyPr>
          <a:lstStyle>
            <a:lvl1pPr>
              <a:defRPr sz="3200" b="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  <a:endParaRPr lang="nl-NL" dirty="0">
              <a:solidFill>
                <a:srgbClr val="023744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9239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  <a:endParaRPr lang="nl-NL" dirty="0">
              <a:solidFill>
                <a:srgbClr val="023744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  <p:pic>
        <p:nvPicPr>
          <p:cNvPr id="9" name="Afbeelding 8" descr="Afbeelding met tekst, Lettertype, schermopname, Graphics&#10;&#10;Door AI gegenereerde inhoud is mogelijk onjuist.">
            <a:extLst>
              <a:ext uri="{FF2B5EF4-FFF2-40B4-BE49-F238E27FC236}">
                <a16:creationId xmlns:a16="http://schemas.microsoft.com/office/drawing/2014/main" id="{1B225D46-9281-9F12-1296-8E23FAF942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128" y="5650926"/>
            <a:ext cx="1935272" cy="108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92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  <a:endParaRPr lang="nl-NL" dirty="0">
              <a:solidFill>
                <a:srgbClr val="023744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004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  <a:endParaRPr lang="nl-NL" dirty="0">
              <a:solidFill>
                <a:srgbClr val="023744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6437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  <a:endParaRPr lang="nl-NL" dirty="0">
              <a:solidFill>
                <a:srgbClr val="023744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11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  <a:endParaRPr lang="nl-NL" dirty="0">
              <a:solidFill>
                <a:srgbClr val="023744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6027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  <a:endParaRPr lang="nl-NL" dirty="0">
              <a:solidFill>
                <a:srgbClr val="023744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89426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  <a:endParaRPr lang="nl-NL" dirty="0">
              <a:solidFill>
                <a:srgbClr val="023744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86051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  <a:endParaRPr lang="nl-NL" dirty="0">
              <a:solidFill>
                <a:srgbClr val="023744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57739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  <a:endParaRPr lang="nl-NL" dirty="0">
              <a:solidFill>
                <a:srgbClr val="023744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4766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  <a:endParaRPr lang="nl-NL" dirty="0">
              <a:solidFill>
                <a:srgbClr val="023744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17469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aseline="0">
                <a:solidFill>
                  <a:srgbClr val="023744"/>
                </a:solidFill>
                <a:latin typeface="Segoe UI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 baseline="0">
                <a:solidFill>
                  <a:srgbClr val="023744"/>
                </a:solidFill>
                <a:latin typeface="Segoe UI" pitchFamily="34" charset="0"/>
              </a:defRPr>
            </a:lvl1pPr>
            <a:lvl2pPr>
              <a:defRPr sz="2800" baseline="0">
                <a:solidFill>
                  <a:srgbClr val="023744"/>
                </a:solidFill>
                <a:latin typeface="Segoe UI" pitchFamily="34" charset="0"/>
              </a:defRPr>
            </a:lvl2pPr>
            <a:lvl3pPr>
              <a:defRPr sz="2000" baseline="0">
                <a:solidFill>
                  <a:srgbClr val="023744"/>
                </a:solidFill>
                <a:latin typeface="Segoe UI" pitchFamily="34" charset="0"/>
              </a:defRPr>
            </a:lvl3pPr>
            <a:lvl4pPr>
              <a:defRPr sz="1800" baseline="0">
                <a:solidFill>
                  <a:srgbClr val="023744"/>
                </a:solidFill>
                <a:latin typeface="Segoe UI" pitchFamily="34" charset="0"/>
              </a:defRPr>
            </a:lvl4pPr>
            <a:lvl5pPr>
              <a:defRPr sz="1600" baseline="0">
                <a:solidFill>
                  <a:srgbClr val="023744"/>
                </a:solidFill>
                <a:latin typeface="Segoe UI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  <a:endParaRPr lang="nl-NL" dirty="0">
              <a:solidFill>
                <a:srgbClr val="023744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36071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aseline="0">
                <a:solidFill>
                  <a:srgbClr val="023744"/>
                </a:solidFill>
                <a:latin typeface="Segoe UI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 baseline="0">
                <a:solidFill>
                  <a:srgbClr val="023744"/>
                </a:solidFill>
                <a:latin typeface="Segoe UI" pitchFamily="34" charset="0"/>
              </a:defRPr>
            </a:lvl1pPr>
            <a:lvl2pPr>
              <a:defRPr sz="2800" baseline="0">
                <a:solidFill>
                  <a:srgbClr val="023744"/>
                </a:solidFill>
                <a:latin typeface="Segoe UI" pitchFamily="34" charset="0"/>
              </a:defRPr>
            </a:lvl2pPr>
            <a:lvl3pPr>
              <a:defRPr sz="2000" baseline="0">
                <a:solidFill>
                  <a:srgbClr val="023744"/>
                </a:solidFill>
                <a:latin typeface="Segoe UI" pitchFamily="34" charset="0"/>
              </a:defRPr>
            </a:lvl3pPr>
            <a:lvl4pPr>
              <a:defRPr sz="1800" baseline="0">
                <a:solidFill>
                  <a:srgbClr val="023744"/>
                </a:solidFill>
                <a:latin typeface="Segoe UI" pitchFamily="34" charset="0"/>
              </a:defRPr>
            </a:lvl4pPr>
            <a:lvl5pPr>
              <a:defRPr sz="1600" baseline="0">
                <a:solidFill>
                  <a:srgbClr val="023744"/>
                </a:solidFill>
                <a:latin typeface="Segoe UI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C9B5B-155A-4576-9670-3511ACD03C8D}" type="slidenum">
              <a:rPr lang="nl-NL">
                <a:solidFill>
                  <a:srgbClr val="000000"/>
                </a:solidFill>
              </a:rPr>
              <a:pPr/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27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aseline="0">
                <a:solidFill>
                  <a:srgbClr val="023744"/>
                </a:solidFill>
                <a:latin typeface="Segoe UI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 baseline="0">
                <a:solidFill>
                  <a:srgbClr val="023744"/>
                </a:solidFill>
                <a:latin typeface="Segoe UI" pitchFamily="34" charset="0"/>
              </a:defRPr>
            </a:lvl1pPr>
            <a:lvl2pPr>
              <a:defRPr sz="2800" baseline="0">
                <a:solidFill>
                  <a:srgbClr val="023744"/>
                </a:solidFill>
                <a:latin typeface="Segoe UI" pitchFamily="34" charset="0"/>
              </a:defRPr>
            </a:lvl2pPr>
            <a:lvl3pPr>
              <a:defRPr sz="2000" baseline="0">
                <a:solidFill>
                  <a:srgbClr val="023744"/>
                </a:solidFill>
                <a:latin typeface="Segoe UI" pitchFamily="34" charset="0"/>
              </a:defRPr>
            </a:lvl3pPr>
            <a:lvl4pPr>
              <a:defRPr sz="1800" baseline="0">
                <a:solidFill>
                  <a:srgbClr val="023744"/>
                </a:solidFill>
                <a:latin typeface="Segoe UI" pitchFamily="34" charset="0"/>
              </a:defRPr>
            </a:lvl4pPr>
            <a:lvl5pPr>
              <a:defRPr sz="1600" baseline="0">
                <a:solidFill>
                  <a:srgbClr val="023744"/>
                </a:solidFill>
                <a:latin typeface="Segoe UI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C9B5B-155A-4576-9670-3511ACD03C8D}" type="slidenum">
              <a:rPr lang="nl-NL">
                <a:solidFill>
                  <a:srgbClr val="000000"/>
                </a:solidFill>
              </a:rPr>
              <a:pPr/>
              <a:t>‹nr.›</a:t>
            </a:fld>
            <a:endParaRPr 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461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2"/>
            <a:r>
              <a:rPr lang="nl-NL" dirty="0"/>
              <a:t>Derde</a:t>
            </a:r>
          </a:p>
          <a:p>
            <a:pPr lvl="3"/>
            <a:r>
              <a:rPr lang="nl-NL" dirty="0"/>
              <a:t>Vierde niveau</a:t>
            </a:r>
          </a:p>
          <a:p>
            <a:pPr lvl="3"/>
            <a:r>
              <a:rPr lang="nl-NL" dirty="0"/>
              <a:t>Vierde</a:t>
            </a:r>
          </a:p>
          <a:p>
            <a:pPr lvl="4"/>
            <a:r>
              <a:rPr lang="nl-NL" dirty="0"/>
              <a:t>Vijfde niveau</a:t>
            </a:r>
          </a:p>
          <a:p>
            <a:pPr lvl="4"/>
            <a:r>
              <a:rPr lang="nl-NL" dirty="0"/>
              <a:t>vijfde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0" y="6529160"/>
            <a:ext cx="12192000" cy="3288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 dirty="0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 dirty="0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3697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0" kern="1200">
          <a:solidFill>
            <a:srgbClr val="023744"/>
          </a:solidFill>
          <a:latin typeface="Segoe UI" pitchFamily="34" charset="0"/>
          <a:ea typeface="Segoe UI" pitchFamily="34" charset="0"/>
          <a:cs typeface="Segoe UI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800" b="1" kern="1200">
          <a:solidFill>
            <a:srgbClr val="023744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177800" indent="-177800" algn="l" defTabSz="914400" rtl="0" eaLnBrk="1" latinLnBrk="0" hangingPunct="1">
        <a:spcBef>
          <a:spcPct val="20000"/>
        </a:spcBef>
        <a:buFontTx/>
        <a:buChar char="-"/>
        <a:defRPr sz="24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531813" indent="-176213" algn="l" defTabSz="914400" rtl="0" eaLnBrk="1" latinLnBrk="0" hangingPunct="1">
        <a:spcBef>
          <a:spcPct val="20000"/>
        </a:spcBef>
        <a:buFontTx/>
        <a:buChar char="-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900113" indent="-176213" algn="l" defTabSz="914400" rtl="0" eaLnBrk="1" latinLnBrk="0" hangingPunct="1">
        <a:spcBef>
          <a:spcPct val="20000"/>
        </a:spcBef>
        <a:buFontTx/>
        <a:buChar char="-"/>
        <a:defRPr sz="1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1255713" indent="-177800" algn="l" defTabSz="914400" rtl="0" eaLnBrk="1" latinLnBrk="0" hangingPunct="1">
        <a:spcBef>
          <a:spcPct val="20000"/>
        </a:spcBef>
        <a:buFontTx/>
        <a:buChar char="-"/>
        <a:defRPr sz="1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2"/>
            <a:r>
              <a:rPr lang="nl-NL" dirty="0"/>
              <a:t>Derde</a:t>
            </a:r>
          </a:p>
          <a:p>
            <a:pPr lvl="3"/>
            <a:r>
              <a:rPr lang="nl-NL" dirty="0"/>
              <a:t>Vierde niveau</a:t>
            </a:r>
          </a:p>
          <a:p>
            <a:pPr lvl="3"/>
            <a:r>
              <a:rPr lang="nl-NL" dirty="0"/>
              <a:t>Vierde</a:t>
            </a:r>
          </a:p>
          <a:p>
            <a:pPr lvl="4"/>
            <a:r>
              <a:rPr lang="nl-NL" dirty="0"/>
              <a:t>Vijfde niveau</a:t>
            </a:r>
          </a:p>
          <a:p>
            <a:pPr lvl="4"/>
            <a:r>
              <a:rPr lang="nl-NL" dirty="0"/>
              <a:t>vijfde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1210D-C120-4395-BA52-81B4FCC987AF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0" y="6529160"/>
            <a:ext cx="12192000" cy="3288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Plein 8c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2511 CR Den Haag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T 070 36 14 804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KvK: 27255342 </a:t>
            </a:r>
            <a:r>
              <a:rPr lang="nl-NL">
                <a:solidFill>
                  <a:srgbClr val="6EA7A6"/>
                </a:solidFill>
                <a:latin typeface="Segoe UI" pitchFamily="34" charset="0"/>
                <a:cs typeface="Segoe UI" pitchFamily="34" charset="0"/>
              </a:rPr>
              <a:t>|</a:t>
            </a:r>
            <a:r>
              <a:rPr lang="nl-NL">
                <a:solidFill>
                  <a:srgbClr val="023744"/>
                </a:solidFill>
                <a:latin typeface="Segoe UI" pitchFamily="34" charset="0"/>
                <a:cs typeface="Segoe UI" pitchFamily="34" charset="0"/>
              </a:rPr>
              <a:t> www.haagsebeek.nl</a:t>
            </a:r>
            <a:endParaRPr lang="nl-NL" dirty="0">
              <a:solidFill>
                <a:srgbClr val="023744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15BBA-CA56-40EC-B010-86B58957A1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281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686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3600" b="0" kern="1200">
          <a:solidFill>
            <a:srgbClr val="023744"/>
          </a:solidFill>
          <a:latin typeface="Segoe UI" pitchFamily="34" charset="0"/>
          <a:ea typeface="Segoe UI" pitchFamily="34" charset="0"/>
          <a:cs typeface="Segoe UI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800" b="1" kern="1200">
          <a:solidFill>
            <a:srgbClr val="023744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177800" indent="-177800" algn="l" defTabSz="914400" rtl="0" eaLnBrk="1" latinLnBrk="0" hangingPunct="1">
        <a:spcBef>
          <a:spcPct val="20000"/>
        </a:spcBef>
        <a:buFontTx/>
        <a:buChar char="-"/>
        <a:defRPr sz="24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531813" indent="-176213" algn="l" defTabSz="914400" rtl="0" eaLnBrk="1" latinLnBrk="0" hangingPunct="1">
        <a:spcBef>
          <a:spcPct val="20000"/>
        </a:spcBef>
        <a:buFontTx/>
        <a:buChar char="-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900113" indent="-176213" algn="l" defTabSz="914400" rtl="0" eaLnBrk="1" latinLnBrk="0" hangingPunct="1">
        <a:spcBef>
          <a:spcPct val="20000"/>
        </a:spcBef>
        <a:buFontTx/>
        <a:buChar char="-"/>
        <a:defRPr sz="1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1255713" indent="-177800" algn="l" defTabSz="914400" rtl="0" eaLnBrk="1" latinLnBrk="0" hangingPunct="1">
        <a:spcBef>
          <a:spcPct val="20000"/>
        </a:spcBef>
        <a:buFontTx/>
        <a:buChar char="-"/>
        <a:defRPr sz="1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aagsebeek.nl/innovating-governmen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rezi.com/view/GbZswN1iryChFmFxPDJi/?referral_token=8qKdLblnB3F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taatvandeuitvoering.nl/onderzoek/de-deense-green-deal-tripartite-als-basis-voor-centrale-decentrale-samenwerking/" TargetMode="External"/><Relationship Id="rId7" Type="http://schemas.openxmlformats.org/officeDocument/2006/relationships/hyperlink" Target="https://haagsebeek.nl/nieuws/haagse-beek-presenteert-nieuwe-buitenlandse-succescasussen-voor-de-staat-van-de-uitvoering/" TargetMode="External"/><Relationship Id="rId2" Type="http://schemas.openxmlformats.org/officeDocument/2006/relationships/hyperlink" Target="https://staatvandeuitvoering.nl/onderzoek/onvoorwaardelijk-welkom-hoe-frankrijk-een-laagdrempelige-en-integrale-toegang-tot-jeugdzorg-hanteer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aatvandeuitvoering.nl/onderzoek/van-ambitie-naar-realisatie-automatische-toekenning-van-sociale-rechten-in-nederland/" TargetMode="External"/><Relationship Id="rId5" Type="http://schemas.openxmlformats.org/officeDocument/2006/relationships/hyperlink" Target="https://staatvandeuitvoering.nl/onderzoek/circulaire-migratie-vermindert-arbeidsmarkt-tekorten-in-frankrijk-en-spanje/" TargetMode="External"/><Relationship Id="rId4" Type="http://schemas.openxmlformats.org/officeDocument/2006/relationships/hyperlink" Target="https://haagsebeek.nl/nieuws/digitale-vergunningverlening-kan-de-doorlooptijd-van-bouwvergunningen-aanzienlijk-verkorten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aagsebeek.nl/server/multimediaserve/22659/?hash=ac28adb8f148cbb0028f1d7bb20a1a157b0e0be4334d3d212ead60637026384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aagsebeek.nl/innovating-governmen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E6C7B25A-6320-1CA6-A329-AE0E41AC51C0}"/>
              </a:ext>
            </a:extLst>
          </p:cNvPr>
          <p:cNvSpPr txBox="1">
            <a:spLocks/>
          </p:cNvSpPr>
          <p:nvPr/>
        </p:nvSpPr>
        <p:spPr>
          <a:xfrm>
            <a:off x="1487488" y="4437112"/>
            <a:ext cx="9217024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0" i="1" kern="1200">
                <a:solidFill>
                  <a:srgbClr val="0237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algn="l"/>
            <a:r>
              <a:rPr lang="nl-NL" sz="2400" dirty="0"/>
              <a:t>Reflectiebijeenkomst Staat van de Uitvoering 2026, 7 oktober 2026</a:t>
            </a:r>
            <a:br>
              <a:rPr lang="nl-NL" sz="2400" dirty="0"/>
            </a:br>
            <a:r>
              <a:rPr lang="nl-NL" sz="2400" dirty="0"/>
              <a:t>Menno Spaan</a:t>
            </a:r>
            <a:br>
              <a:rPr lang="nl-NL" sz="2400" dirty="0"/>
            </a:br>
            <a:r>
              <a:rPr lang="nl-NL" sz="1600" dirty="0"/>
              <a:t>                  			                              	</a:t>
            </a:r>
            <a:r>
              <a:rPr lang="nl-NL" sz="1400" dirty="0"/>
              <a:t> 		www.haagsebeek.nl</a:t>
            </a:r>
          </a:p>
        </p:txBody>
      </p:sp>
    </p:spTree>
    <p:extLst>
      <p:ext uri="{BB962C8B-B14F-4D97-AF65-F5344CB8AC3E}">
        <p14:creationId xmlns:p14="http://schemas.microsoft.com/office/powerpoint/2010/main" val="1924312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977381-4CFF-769D-CE16-E95D57870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0"/>
            <a:ext cx="10972800" cy="1143000"/>
          </a:xfrm>
        </p:spPr>
        <p:txBody>
          <a:bodyPr>
            <a:normAutofit/>
          </a:bodyPr>
          <a:lstStyle/>
          <a:p>
            <a:r>
              <a:rPr lang="nl-NL" sz="5400" b="1" dirty="0"/>
              <a:t>‘Dat werkt bij ons niet …’</a:t>
            </a:r>
          </a:p>
        </p:txBody>
      </p:sp>
    </p:spTree>
    <p:extLst>
      <p:ext uri="{BB962C8B-B14F-4D97-AF65-F5344CB8AC3E}">
        <p14:creationId xmlns:p14="http://schemas.microsoft.com/office/powerpoint/2010/main" val="492463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Selectiecriteria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600" y="1417641"/>
            <a:ext cx="11103024" cy="4525963"/>
          </a:xfrm>
        </p:spPr>
        <p:txBody>
          <a:bodyPr/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b="0" dirty="0"/>
              <a:t>Is er sprake van:</a:t>
            </a:r>
          </a:p>
          <a:p>
            <a:pPr marL="0" indent="0">
              <a:buNone/>
            </a:pPr>
            <a:r>
              <a:rPr lang="nl-NL" b="0" dirty="0"/>
              <a:t>  </a:t>
            </a:r>
          </a:p>
          <a:p>
            <a:pPr marL="457200" indent="-457200">
              <a:buAutoNum type="arabicPeriod"/>
            </a:pPr>
            <a:r>
              <a:rPr lang="nl-NL" b="0" dirty="0"/>
              <a:t>Systematische reductie van complexiteit?</a:t>
            </a:r>
          </a:p>
          <a:p>
            <a:pPr marL="457200" indent="-457200">
              <a:buAutoNum type="arabicPeriod"/>
            </a:pPr>
            <a:r>
              <a:rPr lang="nl-NL" b="0" dirty="0"/>
              <a:t>Samenwerking tussen uitvoering, beleid en politiek? </a:t>
            </a:r>
          </a:p>
          <a:p>
            <a:pPr marL="457200" indent="-457200">
              <a:buAutoNum type="arabicPeriod"/>
            </a:pPr>
            <a:r>
              <a:rPr lang="nl-NL" b="0" dirty="0"/>
              <a:t>Andere omgang met doelgroep leidend tot verbetering van dienstverlening? </a:t>
            </a:r>
          </a:p>
          <a:p>
            <a:pPr marL="457200" indent="-457200">
              <a:buAutoNum type="arabicPeriod"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528620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hlinkClick r:id="rId3"/>
            <a:extLst>
              <a:ext uri="{FF2B5EF4-FFF2-40B4-BE49-F238E27FC236}">
                <a16:creationId xmlns:a16="http://schemas.microsoft.com/office/drawing/2014/main" id="{47D6A6C8-C3AE-7425-822D-62EA600896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5560" y="4172"/>
            <a:ext cx="7920880" cy="6253614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0335C234-FBDB-0FFB-18B1-818C831CCBDC}"/>
              </a:ext>
            </a:extLst>
          </p:cNvPr>
          <p:cNvSpPr txBox="1"/>
          <p:nvPr/>
        </p:nvSpPr>
        <p:spPr>
          <a:xfrm>
            <a:off x="3107668" y="6367316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hlinkClick r:id="rId3"/>
              </a:rPr>
              <a:t>https://haagsebeek.nl/innovating-government/</a:t>
            </a:r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97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hlinkClick r:id="rId3"/>
            <a:extLst>
              <a:ext uri="{FF2B5EF4-FFF2-40B4-BE49-F238E27FC236}">
                <a16:creationId xmlns:a16="http://schemas.microsoft.com/office/drawing/2014/main" id="{1136DF6E-E87A-2B26-BA8A-43B994D6B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8322" y="0"/>
            <a:ext cx="123886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543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A2A94AD5-67D6-D557-7ED4-901FD7387683}"/>
              </a:ext>
            </a:extLst>
          </p:cNvPr>
          <p:cNvSpPr/>
          <p:nvPr/>
        </p:nvSpPr>
        <p:spPr>
          <a:xfrm>
            <a:off x="0" y="11193"/>
            <a:ext cx="2927648" cy="6842223"/>
          </a:xfrm>
          <a:prstGeom prst="rect">
            <a:avLst/>
          </a:prstGeom>
          <a:solidFill>
            <a:srgbClr val="E8FA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850A689-9488-362D-1417-084C8AF2D1E0}"/>
              </a:ext>
            </a:extLst>
          </p:cNvPr>
          <p:cNvSpPr/>
          <p:nvPr/>
        </p:nvSpPr>
        <p:spPr>
          <a:xfrm>
            <a:off x="3081300" y="1"/>
            <a:ext cx="2927648" cy="6842224"/>
          </a:xfrm>
          <a:prstGeom prst="rect">
            <a:avLst/>
          </a:prstGeom>
          <a:solidFill>
            <a:srgbClr val="E8FA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5AC34AE-2378-0FFC-1C4F-DDEBAD6AC7B6}"/>
              </a:ext>
            </a:extLst>
          </p:cNvPr>
          <p:cNvSpPr/>
          <p:nvPr/>
        </p:nvSpPr>
        <p:spPr>
          <a:xfrm>
            <a:off x="6183340" y="1"/>
            <a:ext cx="2927648" cy="6842224"/>
          </a:xfrm>
          <a:prstGeom prst="rect">
            <a:avLst/>
          </a:prstGeom>
          <a:solidFill>
            <a:srgbClr val="E8FA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84D4783-EAAB-3039-2BCD-9AC8874CB86F}"/>
              </a:ext>
            </a:extLst>
          </p:cNvPr>
          <p:cNvSpPr/>
          <p:nvPr/>
        </p:nvSpPr>
        <p:spPr>
          <a:xfrm>
            <a:off x="9258816" y="1"/>
            <a:ext cx="2927648" cy="6842224"/>
          </a:xfrm>
          <a:prstGeom prst="rect">
            <a:avLst/>
          </a:prstGeom>
          <a:solidFill>
            <a:srgbClr val="E8FA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CE41F2B6-8833-7F6F-21CD-627E2FEA2BEA}"/>
              </a:ext>
            </a:extLst>
          </p:cNvPr>
          <p:cNvSpPr/>
          <p:nvPr/>
        </p:nvSpPr>
        <p:spPr>
          <a:xfrm>
            <a:off x="425244" y="141873"/>
            <a:ext cx="2088232" cy="864096"/>
          </a:xfrm>
          <a:prstGeom prst="roundRect">
            <a:avLst/>
          </a:prstGeom>
          <a:solidFill>
            <a:srgbClr val="02374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Segoe UI" panose="020B0502040204020203" pitchFamily="34" charset="0"/>
                <a:cs typeface="Segoe UI" panose="020B0502040204020203" pitchFamily="34" charset="0"/>
              </a:rPr>
              <a:t>I. Fiddle</a:t>
            </a:r>
          </a:p>
        </p:txBody>
      </p: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A3A6BD94-052C-6EA3-D184-BD503C9F18C2}"/>
              </a:ext>
            </a:extLst>
          </p:cNvPr>
          <p:cNvSpPr/>
          <p:nvPr/>
        </p:nvSpPr>
        <p:spPr>
          <a:xfrm>
            <a:off x="9678524" y="239414"/>
            <a:ext cx="2088232" cy="864096"/>
          </a:xfrm>
          <a:prstGeom prst="roundRect">
            <a:avLst/>
          </a:prstGeom>
          <a:solidFill>
            <a:srgbClr val="02374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Segoe UI" panose="020B0502040204020203" pitchFamily="34" charset="0"/>
                <a:cs typeface="Segoe UI" panose="020B0502040204020203" pitchFamily="34" charset="0"/>
              </a:rPr>
              <a:t>IV. Fit in</a:t>
            </a:r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9866866C-0C28-11C6-B2A6-7C61E324CE26}"/>
              </a:ext>
            </a:extLst>
          </p:cNvPr>
          <p:cNvSpPr/>
          <p:nvPr/>
        </p:nvSpPr>
        <p:spPr>
          <a:xfrm>
            <a:off x="6600096" y="239414"/>
            <a:ext cx="2088232" cy="864096"/>
          </a:xfrm>
          <a:prstGeom prst="roundRect">
            <a:avLst/>
          </a:prstGeom>
          <a:solidFill>
            <a:srgbClr val="02374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Segoe UI" panose="020B0502040204020203" pitchFamily="34" charset="0"/>
                <a:cs typeface="Segoe UI" panose="020B0502040204020203" pitchFamily="34" charset="0"/>
              </a:rPr>
              <a:t>III. Focus</a:t>
            </a:r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20F16D28-6B62-03B4-86B7-98A1050B1A90}"/>
              </a:ext>
            </a:extLst>
          </p:cNvPr>
          <p:cNvSpPr/>
          <p:nvPr/>
        </p:nvSpPr>
        <p:spPr>
          <a:xfrm>
            <a:off x="3513326" y="239414"/>
            <a:ext cx="2088232" cy="864096"/>
          </a:xfrm>
          <a:prstGeom prst="roundRect">
            <a:avLst/>
          </a:prstGeom>
          <a:solidFill>
            <a:srgbClr val="02374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Segoe UI" panose="020B0502040204020203" pitchFamily="34" charset="0"/>
                <a:cs typeface="Segoe UI" panose="020B0502040204020203" pitchFamily="34" charset="0"/>
              </a:rPr>
              <a:t>II. Flow</a:t>
            </a:r>
          </a:p>
        </p:txBody>
      </p: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288AC0CD-A546-32EE-0B53-3FDC8564EC46}"/>
              </a:ext>
            </a:extLst>
          </p:cNvPr>
          <p:cNvCxnSpPr>
            <a:cxnSpLocks/>
          </p:cNvCxnSpPr>
          <p:nvPr/>
        </p:nvCxnSpPr>
        <p:spPr>
          <a:xfrm>
            <a:off x="1463824" y="6237312"/>
            <a:ext cx="9258816" cy="0"/>
          </a:xfrm>
          <a:prstGeom prst="straightConnector1">
            <a:avLst/>
          </a:prstGeom>
          <a:ln w="76200">
            <a:solidFill>
              <a:srgbClr val="023744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hthoek: afgeronde hoeken 19">
            <a:extLst>
              <a:ext uri="{FF2B5EF4-FFF2-40B4-BE49-F238E27FC236}">
                <a16:creationId xmlns:a16="http://schemas.microsoft.com/office/drawing/2014/main" id="{D151280C-0C94-300D-DAE9-F658C8A80B73}"/>
              </a:ext>
            </a:extLst>
          </p:cNvPr>
          <p:cNvSpPr/>
          <p:nvPr/>
        </p:nvSpPr>
        <p:spPr>
          <a:xfrm>
            <a:off x="101208" y="1319529"/>
            <a:ext cx="2736304" cy="432046"/>
          </a:xfrm>
          <a:prstGeom prst="roundRect">
            <a:avLst/>
          </a:prstGeom>
          <a:solidFill>
            <a:srgbClr val="6EA7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latin typeface="Segoe UI" panose="020B0502040204020203" pitchFamily="34" charset="0"/>
                <a:cs typeface="Segoe UI" panose="020B0502040204020203" pitchFamily="34" charset="0"/>
              </a:rPr>
              <a:t>Oriëntatie</a:t>
            </a:r>
          </a:p>
        </p:txBody>
      </p:sp>
      <p:sp>
        <p:nvSpPr>
          <p:cNvPr id="21" name="Rechthoek: afgeronde hoeken 20">
            <a:extLst>
              <a:ext uri="{FF2B5EF4-FFF2-40B4-BE49-F238E27FC236}">
                <a16:creationId xmlns:a16="http://schemas.microsoft.com/office/drawing/2014/main" id="{C9BBF112-0425-7B29-53DD-51BD686D9B0B}"/>
              </a:ext>
            </a:extLst>
          </p:cNvPr>
          <p:cNvSpPr/>
          <p:nvPr/>
        </p:nvSpPr>
        <p:spPr>
          <a:xfrm>
            <a:off x="6276060" y="1314990"/>
            <a:ext cx="2736304" cy="437121"/>
          </a:xfrm>
          <a:prstGeom prst="roundRect">
            <a:avLst/>
          </a:prstGeom>
          <a:solidFill>
            <a:srgbClr val="6EA7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latin typeface="Segoe UI" panose="020B0502040204020203" pitchFamily="34" charset="0"/>
                <a:cs typeface="Segoe UI" panose="020B0502040204020203" pitchFamily="34" charset="0"/>
              </a:rPr>
              <a:t>Experimenteren</a:t>
            </a:r>
          </a:p>
        </p:txBody>
      </p:sp>
      <p:sp>
        <p:nvSpPr>
          <p:cNvPr id="22" name="Rechthoek: afgeronde hoeken 21">
            <a:extLst>
              <a:ext uri="{FF2B5EF4-FFF2-40B4-BE49-F238E27FC236}">
                <a16:creationId xmlns:a16="http://schemas.microsoft.com/office/drawing/2014/main" id="{27AF46EF-DD77-A049-A961-45FA188F4E47}"/>
              </a:ext>
            </a:extLst>
          </p:cNvPr>
          <p:cNvSpPr/>
          <p:nvPr/>
        </p:nvSpPr>
        <p:spPr>
          <a:xfrm>
            <a:off x="9354488" y="1314990"/>
            <a:ext cx="2736304" cy="436585"/>
          </a:xfrm>
          <a:prstGeom prst="roundRect">
            <a:avLst/>
          </a:prstGeom>
          <a:solidFill>
            <a:srgbClr val="6EA7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latin typeface="Segoe UI" panose="020B0502040204020203" pitchFamily="34" charset="0"/>
                <a:cs typeface="Segoe UI" panose="020B0502040204020203" pitchFamily="34" charset="0"/>
              </a:rPr>
              <a:t>Brede toepassing in NL</a:t>
            </a:r>
          </a:p>
        </p:txBody>
      </p:sp>
      <p:sp>
        <p:nvSpPr>
          <p:cNvPr id="23" name="Rechthoek: afgeronde hoeken 22">
            <a:extLst>
              <a:ext uri="{FF2B5EF4-FFF2-40B4-BE49-F238E27FC236}">
                <a16:creationId xmlns:a16="http://schemas.microsoft.com/office/drawing/2014/main" id="{22EF0175-1B26-38C4-F64D-B7DFA0671578}"/>
              </a:ext>
            </a:extLst>
          </p:cNvPr>
          <p:cNvSpPr/>
          <p:nvPr/>
        </p:nvSpPr>
        <p:spPr>
          <a:xfrm>
            <a:off x="3166526" y="1325087"/>
            <a:ext cx="2736304" cy="432043"/>
          </a:xfrm>
          <a:prstGeom prst="roundRect">
            <a:avLst/>
          </a:prstGeom>
          <a:solidFill>
            <a:srgbClr val="6EA7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latin typeface="Segoe UI" panose="020B0502040204020203" pitchFamily="34" charset="0"/>
                <a:cs typeface="Segoe UI" panose="020B0502040204020203" pitchFamily="34" charset="0"/>
              </a:rPr>
              <a:t>Werkbezoek</a:t>
            </a:r>
          </a:p>
        </p:txBody>
      </p:sp>
      <p:sp>
        <p:nvSpPr>
          <p:cNvPr id="26" name="Rechthoek: afgeronde hoeken 25">
            <a:extLst>
              <a:ext uri="{FF2B5EF4-FFF2-40B4-BE49-F238E27FC236}">
                <a16:creationId xmlns:a16="http://schemas.microsoft.com/office/drawing/2014/main" id="{660179B8-C454-69F3-03EA-EA3AEE54E08E}"/>
              </a:ext>
            </a:extLst>
          </p:cNvPr>
          <p:cNvSpPr/>
          <p:nvPr/>
        </p:nvSpPr>
        <p:spPr>
          <a:xfrm>
            <a:off x="3166526" y="3951527"/>
            <a:ext cx="2736304" cy="720080"/>
          </a:xfrm>
          <a:prstGeom prst="roundRect">
            <a:avLst/>
          </a:prstGeom>
          <a:solidFill>
            <a:srgbClr val="B7EDE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rgbClr val="023744"/>
                </a:solidFill>
              </a:rPr>
              <a:t>Nieuw-Zeeland: systemen Belastingdienst</a:t>
            </a:r>
          </a:p>
        </p:txBody>
      </p:sp>
      <p:sp>
        <p:nvSpPr>
          <p:cNvPr id="28" name="Rechthoek: afgeronde hoeken 27">
            <a:extLst>
              <a:ext uri="{FF2B5EF4-FFF2-40B4-BE49-F238E27FC236}">
                <a16:creationId xmlns:a16="http://schemas.microsoft.com/office/drawing/2014/main" id="{7ED5C452-425A-96F2-ED0B-58664E2831FC}"/>
              </a:ext>
            </a:extLst>
          </p:cNvPr>
          <p:cNvSpPr/>
          <p:nvPr/>
        </p:nvSpPr>
        <p:spPr>
          <a:xfrm>
            <a:off x="3166526" y="3015635"/>
            <a:ext cx="2736304" cy="720080"/>
          </a:xfrm>
          <a:prstGeom prst="roundRect">
            <a:avLst/>
          </a:prstGeom>
          <a:solidFill>
            <a:srgbClr val="A55C7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Frankrijk: laagdrempelige toegang tot jeugdzorg</a:t>
            </a:r>
          </a:p>
        </p:txBody>
      </p:sp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A98D4387-DDDF-443F-1E95-E190167C0F79}"/>
              </a:ext>
            </a:extLst>
          </p:cNvPr>
          <p:cNvSpPr/>
          <p:nvPr/>
        </p:nvSpPr>
        <p:spPr>
          <a:xfrm>
            <a:off x="95672" y="2075619"/>
            <a:ext cx="2736304" cy="720080"/>
          </a:xfrm>
          <a:prstGeom prst="roundRect">
            <a:avLst/>
          </a:prstGeom>
          <a:solidFill>
            <a:srgbClr val="A55C7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Oostenrijk: digitale vergunningverlening</a:t>
            </a:r>
          </a:p>
        </p:txBody>
      </p:sp>
      <p:sp>
        <p:nvSpPr>
          <p:cNvPr id="41" name="Rechthoek: afgeronde hoeken 40">
            <a:extLst>
              <a:ext uri="{FF2B5EF4-FFF2-40B4-BE49-F238E27FC236}">
                <a16:creationId xmlns:a16="http://schemas.microsoft.com/office/drawing/2014/main" id="{40E85682-2639-F169-F74F-46018C60C8E4}"/>
              </a:ext>
            </a:extLst>
          </p:cNvPr>
          <p:cNvSpPr/>
          <p:nvPr/>
        </p:nvSpPr>
        <p:spPr>
          <a:xfrm>
            <a:off x="3166526" y="2079743"/>
            <a:ext cx="2736304" cy="720080"/>
          </a:xfrm>
          <a:prstGeom prst="roundRect">
            <a:avLst/>
          </a:prstGeom>
          <a:solidFill>
            <a:srgbClr val="A55C7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Denemarken: </a:t>
            </a:r>
            <a:r>
              <a:rPr lang="nl-NL" i="1" dirty="0">
                <a:solidFill>
                  <a:schemeClr val="bg1"/>
                </a:solidFill>
              </a:rPr>
              <a:t>Green Deal Tripartite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42" name="Rechthoek: afgeronde hoeken 41">
            <a:extLst>
              <a:ext uri="{FF2B5EF4-FFF2-40B4-BE49-F238E27FC236}">
                <a16:creationId xmlns:a16="http://schemas.microsoft.com/office/drawing/2014/main" id="{D47C97AF-22B9-41EC-87B8-074DE5959595}"/>
              </a:ext>
            </a:extLst>
          </p:cNvPr>
          <p:cNvSpPr/>
          <p:nvPr/>
        </p:nvSpPr>
        <p:spPr>
          <a:xfrm>
            <a:off x="95672" y="3015635"/>
            <a:ext cx="2736304" cy="720080"/>
          </a:xfrm>
          <a:prstGeom prst="roundRect">
            <a:avLst/>
          </a:prstGeom>
          <a:solidFill>
            <a:srgbClr val="A55C7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Frankrijk &amp; Spanje: circulaire migratie</a:t>
            </a:r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94BAC778-C3EB-A01C-EDCF-67C11C8A1A8C}"/>
              </a:ext>
            </a:extLst>
          </p:cNvPr>
          <p:cNvSpPr/>
          <p:nvPr/>
        </p:nvSpPr>
        <p:spPr>
          <a:xfrm>
            <a:off x="6276060" y="2079743"/>
            <a:ext cx="2736304" cy="987357"/>
          </a:xfrm>
          <a:prstGeom prst="roundRect">
            <a:avLst/>
          </a:prstGeom>
          <a:solidFill>
            <a:srgbClr val="A55C7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Vlaanderen: automatische toekenning van toeslagen, rapport overheidsjuristen</a:t>
            </a:r>
          </a:p>
        </p:txBody>
      </p:sp>
    </p:spTree>
    <p:extLst>
      <p:ext uri="{BB962C8B-B14F-4D97-AF65-F5344CB8AC3E}">
        <p14:creationId xmlns:p14="http://schemas.microsoft.com/office/powerpoint/2010/main" val="813529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89990A-188A-D506-0879-33EE334F5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Vijf nieuwe onderzoeken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47BEB79-035C-D52E-5915-3316F1313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b="0" dirty="0"/>
              <a:t>Frankrijk: </a:t>
            </a:r>
            <a:r>
              <a:rPr lang="nl-NL" b="0" dirty="0">
                <a:hlinkClick r:id="rId2"/>
              </a:rPr>
              <a:t>laagdrempelige toegang tot jeugdzorg</a:t>
            </a:r>
            <a:endParaRPr lang="nl-NL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b="0" dirty="0"/>
              <a:t>Denemarken: </a:t>
            </a:r>
            <a:r>
              <a:rPr lang="nl-NL" b="0" dirty="0">
                <a:hlinkClick r:id="rId3"/>
              </a:rPr>
              <a:t>Green Deal Tripartite</a:t>
            </a:r>
            <a:endParaRPr lang="nl-NL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b="0" dirty="0"/>
              <a:t>Oostenrijk: </a:t>
            </a:r>
            <a:r>
              <a:rPr lang="nl-NL" b="0" dirty="0">
                <a:hlinkClick r:id="rId4"/>
              </a:rPr>
              <a:t>digitale vergunningverlening</a:t>
            </a:r>
            <a:endParaRPr lang="nl-NL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b="0" dirty="0"/>
              <a:t>Frankrijk &amp; Spanje: </a:t>
            </a:r>
            <a:r>
              <a:rPr lang="nl-NL" b="0" dirty="0">
                <a:hlinkClick r:id="rId5"/>
              </a:rPr>
              <a:t>circulaire migratie</a:t>
            </a:r>
            <a:endParaRPr lang="nl-NL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b="0" dirty="0"/>
              <a:t>Vlaanderen: </a:t>
            </a:r>
            <a:r>
              <a:rPr lang="nl-NL" b="0" dirty="0">
                <a:hlinkClick r:id="rId6"/>
              </a:rPr>
              <a:t>automatische toekenning van toeslagen</a:t>
            </a:r>
            <a:endParaRPr lang="nl-NL" b="0" dirty="0"/>
          </a:p>
          <a:p>
            <a:endParaRPr lang="nl-NL" b="0" dirty="0"/>
          </a:p>
          <a:p>
            <a:pPr algn="ctr"/>
            <a:r>
              <a:rPr lang="nl-NL" b="0" dirty="0">
                <a:hlinkClick r:id="rId7"/>
              </a:rPr>
              <a:t>https://haagsebeek.nl/nieuws/haagse-beek-presenteert-nieuwe-buitenlandse-succescasussen-voor-de-staat-van-de-uitvoering/</a:t>
            </a:r>
            <a:r>
              <a:rPr lang="nl-NL" b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0425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93F800-F7E0-44C9-4F16-6B7A3A0D8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274638"/>
            <a:ext cx="11953328" cy="1143000"/>
          </a:xfrm>
        </p:spPr>
        <p:txBody>
          <a:bodyPr>
            <a:normAutofit fontScale="90000"/>
          </a:bodyPr>
          <a:lstStyle/>
          <a:p>
            <a:r>
              <a:rPr lang="nl-NL" dirty="0"/>
              <a:t>Rode draden na negen casussen (Staat van de Uitvoering 2023)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86B9D9-49CA-6B9E-AED7-2996E7B40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9736" y="1600201"/>
            <a:ext cx="7862664" cy="452596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b="0" dirty="0"/>
              <a:t>Durf om vraagstukken fundamenteel aan te pakken: terug naar de tekentafel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b="0" dirty="0"/>
              <a:t>Samenwerking met de doelgroep van beleid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b="0" dirty="0"/>
              <a:t>Lange termijn commitment vanuit de politiek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b="0" dirty="0"/>
              <a:t>Vertrouwen als uitgangspunt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b="0" dirty="0"/>
              <a:t>Ruimte voor de uitvoeringsprofessional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b="0" dirty="0"/>
              <a:t>Ruimte zoeken binnen privacywetgeving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1800" b="0" dirty="0">
              <a:hlinkClick r:id="rId3"/>
            </a:endParaRPr>
          </a:p>
          <a:p>
            <a:r>
              <a:rPr lang="nl-NL" sz="1800" b="0" dirty="0">
                <a:hlinkClick r:id="rId3"/>
              </a:rPr>
              <a:t>Klik hier om het gehele rapport te lezen </a:t>
            </a:r>
            <a:endParaRPr lang="nl-NL" sz="1800" b="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D9877F1-3390-B2FC-FCA4-707B895FD4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1648"/>
          <a:stretch/>
        </p:blipFill>
        <p:spPr>
          <a:xfrm>
            <a:off x="321178" y="1340768"/>
            <a:ext cx="2942931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611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hlinkClick r:id="rId3"/>
            <a:extLst>
              <a:ext uri="{FF2B5EF4-FFF2-40B4-BE49-F238E27FC236}">
                <a16:creationId xmlns:a16="http://schemas.microsoft.com/office/drawing/2014/main" id="{47D6A6C8-C3AE-7425-822D-62EA600896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5560" y="4172"/>
            <a:ext cx="7920880" cy="6253614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0335C234-FBDB-0FFB-18B1-818C831CCBDC}"/>
              </a:ext>
            </a:extLst>
          </p:cNvPr>
          <p:cNvSpPr txBox="1"/>
          <p:nvPr/>
        </p:nvSpPr>
        <p:spPr>
          <a:xfrm>
            <a:off x="3107668" y="6367316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hlinkClick r:id="rId3"/>
              </a:rPr>
              <a:t>https://haagsebeek.nl/innovating-government/</a:t>
            </a:r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2965685"/>
      </p:ext>
    </p:extLst>
  </p:cSld>
  <p:clrMapOvr>
    <a:masterClrMapping/>
  </p:clrMapOvr>
</p:sld>
</file>

<file path=ppt/theme/theme1.xml><?xml version="1.0" encoding="utf-8"?>
<a:theme xmlns:a="http://schemas.openxmlformats.org/drawingml/2006/main" name="1_Format Haagse Beek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igineel niet te gebruiken presentatie format 270220 def" id="{9970D13D-A02E-47E3-A2AE-A2D71E837C6E}" vid="{70F71BA6-DCCF-46B6-A3B0-6896C29A2816}"/>
    </a:ext>
  </a:extLst>
</a:theme>
</file>

<file path=ppt/theme/theme2.xml><?xml version="1.0" encoding="utf-8"?>
<a:theme xmlns:a="http://schemas.openxmlformats.org/drawingml/2006/main" name="Format Haagse Beek">
  <a:themeElements>
    <a:clrScheme name="HB Huis">
      <a:dk1>
        <a:srgbClr val="023744"/>
      </a:dk1>
      <a:lt1>
        <a:srgbClr val="FFFFFF"/>
      </a:lt1>
      <a:dk2>
        <a:srgbClr val="923290"/>
      </a:dk2>
      <a:lt2>
        <a:srgbClr val="F4EAEF"/>
      </a:lt2>
      <a:accent1>
        <a:srgbClr val="6EA7A6"/>
      </a:accent1>
      <a:accent2>
        <a:srgbClr val="023744"/>
      </a:accent2>
      <a:accent3>
        <a:srgbClr val="CCE8DF"/>
      </a:accent3>
      <a:accent4>
        <a:srgbClr val="E9E3D7"/>
      </a:accent4>
      <a:accent5>
        <a:srgbClr val="F6F4F0"/>
      </a:accent5>
      <a:accent6>
        <a:srgbClr val="F4EAEF"/>
      </a:accent6>
      <a:hlink>
        <a:srgbClr val="923290"/>
      </a:hlink>
      <a:folHlink>
        <a:srgbClr val="A85A7D"/>
      </a:folHlink>
    </a:clrScheme>
    <a:fontScheme name="HB Huis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C73A6042-C3B7-4C49-8A9F-D67CD8C1373E}" vid="{15E9C33B-F739-44AD-A45F-CFFD0C89919C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Format Haagse Beek</Template>
  <TotalTime>15812</TotalTime>
  <Words>236</Words>
  <Application>Microsoft Office PowerPoint</Application>
  <PresentationFormat>Breedbeeld</PresentationFormat>
  <Paragraphs>48</Paragraphs>
  <Slides>9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Arial</vt:lpstr>
      <vt:lpstr>Calibri</vt:lpstr>
      <vt:lpstr>Segoe UI</vt:lpstr>
      <vt:lpstr>1_Format Haagse Beek</vt:lpstr>
      <vt:lpstr>Format Haagse Beek</vt:lpstr>
      <vt:lpstr>PowerPoint-presentatie</vt:lpstr>
      <vt:lpstr>‘Dat werkt bij ons niet …’</vt:lpstr>
      <vt:lpstr>Selectiecriteria</vt:lpstr>
      <vt:lpstr>PowerPoint-presentatie</vt:lpstr>
      <vt:lpstr>PowerPoint-presentatie</vt:lpstr>
      <vt:lpstr>PowerPoint-presentatie</vt:lpstr>
      <vt:lpstr>Vijf nieuwe onderzoeken</vt:lpstr>
      <vt:lpstr>Rode draden na negen casussen (Staat van de Uitvoering 2023)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Presentatie Jonge Ambtenarendag, 26-03-2015  Innovatief leren denken</dc:title>
  <dc:creator>Pilipović, Ivana</dc:creator>
  <cp:lastModifiedBy>Arco</cp:lastModifiedBy>
  <cp:revision>150</cp:revision>
  <dcterms:created xsi:type="dcterms:W3CDTF">2015-03-25T09:37:55Z</dcterms:created>
  <dcterms:modified xsi:type="dcterms:W3CDTF">2026-10-08T08:08:50Z</dcterms:modified>
</cp:coreProperties>
</file>